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275" r:id="rId3"/>
    <p:sldId id="276" r:id="rId4"/>
    <p:sldId id="260" r:id="rId5"/>
    <p:sldId id="278" r:id="rId6"/>
    <p:sldId id="279" r:id="rId7"/>
    <p:sldId id="280" r:id="rId8"/>
    <p:sldId id="281" r:id="rId9"/>
    <p:sldId id="287" r:id="rId10"/>
    <p:sldId id="305" r:id="rId11"/>
    <p:sldId id="283" r:id="rId12"/>
    <p:sldId id="300" r:id="rId13"/>
    <p:sldId id="302" r:id="rId14"/>
    <p:sldId id="274" r:id="rId15"/>
    <p:sldId id="301" r:id="rId16"/>
    <p:sldId id="259" r:id="rId17"/>
    <p:sldId id="296" r:id="rId18"/>
    <p:sldId id="330" r:id="rId19"/>
    <p:sldId id="331" r:id="rId20"/>
    <p:sldId id="332" r:id="rId21"/>
    <p:sldId id="334" r:id="rId22"/>
    <p:sldId id="335" r:id="rId23"/>
    <p:sldId id="314" r:id="rId24"/>
    <p:sldId id="304" r:id="rId25"/>
    <p:sldId id="309" r:id="rId26"/>
    <p:sldId id="306" r:id="rId27"/>
    <p:sldId id="303" r:id="rId28"/>
    <p:sldId id="311" r:id="rId29"/>
    <p:sldId id="261" r:id="rId30"/>
    <p:sldId id="324" r:id="rId31"/>
    <p:sldId id="273" r:id="rId32"/>
    <p:sldId id="257" r:id="rId33"/>
    <p:sldId id="264" r:id="rId34"/>
    <p:sldId id="288" r:id="rId35"/>
    <p:sldId id="320" r:id="rId36"/>
    <p:sldId id="262" r:id="rId37"/>
    <p:sldId id="317" r:id="rId38"/>
    <p:sldId id="318" r:id="rId39"/>
    <p:sldId id="326" r:id="rId40"/>
    <p:sldId id="319" r:id="rId41"/>
    <p:sldId id="321" r:id="rId42"/>
    <p:sldId id="271" r:id="rId43"/>
    <p:sldId id="282" r:id="rId44"/>
    <p:sldId id="290" r:id="rId45"/>
    <p:sldId id="293" r:id="rId46"/>
    <p:sldId id="291" r:id="rId47"/>
    <p:sldId id="267" r:id="rId48"/>
    <p:sldId id="295" r:id="rId49"/>
    <p:sldId id="266" r:id="rId50"/>
    <p:sldId id="270" r:id="rId51"/>
    <p:sldId id="316" r:id="rId52"/>
    <p:sldId id="315" r:id="rId53"/>
    <p:sldId id="312" r:id="rId54"/>
    <p:sldId id="289" r:id="rId55"/>
    <p:sldId id="258" r:id="rId56"/>
    <p:sldId id="284" r:id="rId57"/>
    <p:sldId id="297" r:id="rId58"/>
    <p:sldId id="285" r:id="rId59"/>
    <p:sldId id="286" r:id="rId60"/>
    <p:sldId id="292" r:id="rId61"/>
    <p:sldId id="323" r:id="rId62"/>
    <p:sldId id="327" r:id="rId63"/>
    <p:sldId id="328" r:id="rId64"/>
    <p:sldId id="313" r:id="rId65"/>
    <p:sldId id="298" r:id="rId66"/>
    <p:sldId id="299" r:id="rId67"/>
    <p:sldId id="325" r:id="rId68"/>
    <p:sldId id="322" r:id="rId69"/>
    <p:sldId id="272" r:id="rId7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8992" autoAdjust="0"/>
  </p:normalViewPr>
  <p:slideViewPr>
    <p:cSldViewPr>
      <p:cViewPr varScale="1">
        <p:scale>
          <a:sx n="98" d="100"/>
          <a:sy n="98" d="100"/>
        </p:scale>
        <p:origin x="2040"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276C5D-E4BC-47C6-A27B-BE79366A1A1B}" type="datetimeFigureOut">
              <a:rPr lang="fr-FR" smtClean="0"/>
              <a:t>20/03/2025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5495B9-248D-4D24-8667-B72D2451C5C2}" type="slidenum">
              <a:rPr lang="fr-FR" smtClean="0"/>
              <a:t>‹N°›</a:t>
            </a:fld>
            <a:endParaRPr lang="fr-FR"/>
          </a:p>
        </p:txBody>
      </p:sp>
    </p:spTree>
    <p:extLst>
      <p:ext uri="{BB962C8B-B14F-4D97-AF65-F5344CB8AC3E}">
        <p14:creationId xmlns:p14="http://schemas.microsoft.com/office/powerpoint/2010/main" val="994152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4</a:t>
            </a:fld>
            <a:endParaRPr lang="fr-FR"/>
          </a:p>
        </p:txBody>
      </p:sp>
    </p:spTree>
    <p:extLst>
      <p:ext uri="{BB962C8B-B14F-4D97-AF65-F5344CB8AC3E}">
        <p14:creationId xmlns:p14="http://schemas.microsoft.com/office/powerpoint/2010/main" val="3711784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effectLst/>
              </a:rPr>
              <a:t>En 1938, alors qu'il creusait une citerne sur sa propriété, l'agriculteur nigérian </a:t>
            </a:r>
            <a:r>
              <a:rPr lang="fr-FR" dirty="0" err="1">
                <a:effectLst/>
              </a:rPr>
              <a:t>Isaiah</a:t>
            </a:r>
            <a:r>
              <a:rPr lang="fr-FR" dirty="0">
                <a:effectLst/>
              </a:rPr>
              <a:t> </a:t>
            </a:r>
            <a:r>
              <a:rPr lang="fr-FR" dirty="0" err="1">
                <a:effectLst/>
              </a:rPr>
              <a:t>Anozie</a:t>
            </a:r>
            <a:r>
              <a:rPr lang="fr-FR" dirty="0">
                <a:effectLst/>
              </a:rPr>
              <a:t> a mis au jour des dizaines d'objets complexes en bronze coulé. Il s'est avéré que la ferme familiale d'</a:t>
            </a:r>
            <a:r>
              <a:rPr lang="fr-FR" dirty="0" err="1">
                <a:effectLst/>
              </a:rPr>
              <a:t>Isaiah</a:t>
            </a:r>
            <a:r>
              <a:rPr lang="fr-FR" dirty="0">
                <a:effectLst/>
              </a:rPr>
              <a:t> se trouvait sur les vestiges d'un ancien centre cérémoniel qui abritait une société qui existait il y a plus d'un millénaire. La découverte d'</a:t>
            </a:r>
            <a:r>
              <a:rPr lang="fr-FR" dirty="0" err="1">
                <a:effectLst/>
              </a:rPr>
              <a:t>Isaiah</a:t>
            </a:r>
            <a:r>
              <a:rPr lang="fr-FR" dirty="0">
                <a:effectLst/>
              </a:rPr>
              <a:t> a marqué le début de l'une des découvertes archéologiques les plus importantes de l'histoire du Nigéria et a finalement changé la façon dont les chercheurs comprennent la chronologie de l'art et du commerce en Afrique de l'Ouest.</a:t>
            </a:r>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6</a:t>
            </a:fld>
            <a:endParaRPr lang="fr-FR"/>
          </a:p>
        </p:txBody>
      </p:sp>
    </p:spTree>
    <p:extLst>
      <p:ext uri="{BB962C8B-B14F-4D97-AF65-F5344CB8AC3E}">
        <p14:creationId xmlns:p14="http://schemas.microsoft.com/office/powerpoint/2010/main" val="1478892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Les IGBO, eux aussi, développent leurs capacités artisanales et artistiques dans tous les domaines de la vie quotidienne, rituelle ou religieuse.</a:t>
            </a:r>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8</a:t>
            </a:fld>
            <a:endParaRPr lang="fr-FR"/>
          </a:p>
        </p:txBody>
      </p:sp>
    </p:spTree>
    <p:extLst>
      <p:ext uri="{BB962C8B-B14F-4D97-AF65-F5344CB8AC3E}">
        <p14:creationId xmlns:p14="http://schemas.microsoft.com/office/powerpoint/2010/main" val="3779911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Chaque adulte possède son </a:t>
            </a:r>
            <a:r>
              <a:rPr lang="fr-FR" dirty="0" err="1"/>
              <a:t>Ikenga</a:t>
            </a:r>
            <a:r>
              <a:rPr lang="fr-FR" dirty="0"/>
              <a:t> qui est détruite à son décès</a:t>
            </a:r>
          </a:p>
          <a:p>
            <a:r>
              <a:rPr lang="fr-FR" dirty="0"/>
              <a:t>Les grands sculptures sont celles de communautés ou de lignages</a:t>
            </a:r>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24</a:t>
            </a:fld>
            <a:endParaRPr lang="fr-FR"/>
          </a:p>
        </p:txBody>
      </p:sp>
    </p:spTree>
    <p:extLst>
      <p:ext uri="{BB962C8B-B14F-4D97-AF65-F5344CB8AC3E}">
        <p14:creationId xmlns:p14="http://schemas.microsoft.com/office/powerpoint/2010/main" val="88213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Cornes de bélier, bouche avec dents apparentes, couteau,</a:t>
            </a:r>
            <a:r>
              <a:rPr lang="fr-FR" baseline="0" dirty="0"/>
              <a:t> tête de vaincu à l’envers, costume de guerrier.</a:t>
            </a:r>
          </a:p>
          <a:p>
            <a:r>
              <a:rPr lang="fr-FR" baseline="0" dirty="0"/>
              <a:t>Marques temporales de degrés hiérarchique, scarifications personnelles, position assise sur un siège de chef.</a:t>
            </a:r>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25</a:t>
            </a:fld>
            <a:endParaRPr lang="fr-FR"/>
          </a:p>
        </p:txBody>
      </p:sp>
    </p:spTree>
    <p:extLst>
      <p:ext uri="{BB962C8B-B14F-4D97-AF65-F5344CB8AC3E}">
        <p14:creationId xmlns:p14="http://schemas.microsoft.com/office/powerpoint/2010/main" val="2208969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30</a:t>
            </a:fld>
            <a:endParaRPr lang="fr-FR"/>
          </a:p>
        </p:txBody>
      </p:sp>
    </p:spTree>
    <p:extLst>
      <p:ext uri="{BB962C8B-B14F-4D97-AF65-F5344CB8AC3E}">
        <p14:creationId xmlns:p14="http://schemas.microsoft.com/office/powerpoint/2010/main" val="1039333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34</a:t>
            </a:fld>
            <a:endParaRPr lang="fr-FR"/>
          </a:p>
        </p:txBody>
      </p:sp>
    </p:spTree>
    <p:extLst>
      <p:ext uri="{BB962C8B-B14F-4D97-AF65-F5344CB8AC3E}">
        <p14:creationId xmlns:p14="http://schemas.microsoft.com/office/powerpoint/2010/main" val="938669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 type de masque le plus connu: le masque </a:t>
            </a:r>
            <a:r>
              <a:rPr lang="fr-FR" dirty="0" err="1"/>
              <a:t>agbogho</a:t>
            </a:r>
            <a:r>
              <a:rPr lang="fr-FR" dirty="0"/>
              <a:t> </a:t>
            </a:r>
            <a:r>
              <a:rPr lang="fr-FR" dirty="0" err="1"/>
              <a:t>mmu</a:t>
            </a:r>
            <a:r>
              <a:rPr lang="fr-FR" dirty="0"/>
              <a:t> ou « l’esprit de la jeune fille ».</a:t>
            </a:r>
          </a:p>
          <a:p>
            <a:r>
              <a:rPr lang="fr-FR" dirty="0"/>
              <a:t>« Selon le costume du danseur, les objets qu’il tient et son comportement,  ce masque peut aussi représenter une sœur</a:t>
            </a:r>
            <a:r>
              <a:rPr lang="fr-FR" baseline="0" dirty="0"/>
              <a:t> ainée mariée ou même parfois une mère » dixit Hélène Joubert.</a:t>
            </a:r>
          </a:p>
          <a:p>
            <a:r>
              <a:rPr lang="fr-FR" baseline="0" dirty="0"/>
              <a:t>Parmi des centaines de masques de ce type, il n’y en a pas deux qui se ressemblent. Dixit M. Cole</a:t>
            </a:r>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36</a:t>
            </a:fld>
            <a:endParaRPr lang="fr-FR"/>
          </a:p>
        </p:txBody>
      </p:sp>
    </p:spTree>
    <p:extLst>
      <p:ext uri="{BB962C8B-B14F-4D97-AF65-F5344CB8AC3E}">
        <p14:creationId xmlns:p14="http://schemas.microsoft.com/office/powerpoint/2010/main" val="1352849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IGBO-IZZI au N-E</a:t>
            </a:r>
            <a:r>
              <a:rPr lang="fr-FR" baseline="0" dirty="0"/>
              <a:t> des Igbo.</a:t>
            </a:r>
          </a:p>
          <a:p>
            <a:r>
              <a:rPr lang="fr-FR" baseline="0" dirty="0"/>
              <a:t>Chaque classe d’âge fabrique ses propres masques.</a:t>
            </a:r>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46</a:t>
            </a:fld>
            <a:endParaRPr lang="fr-FR"/>
          </a:p>
        </p:txBody>
      </p:sp>
    </p:spTree>
    <p:extLst>
      <p:ext uri="{BB962C8B-B14F-4D97-AF65-F5344CB8AC3E}">
        <p14:creationId xmlns:p14="http://schemas.microsoft.com/office/powerpoint/2010/main" val="4208820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In « Arts du Nigéria dans les collections privées française » Ed° des 5 Continents 2012</a:t>
            </a:r>
          </a:p>
          <a:p>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54</a:t>
            </a:fld>
            <a:endParaRPr lang="fr-FR"/>
          </a:p>
        </p:txBody>
      </p:sp>
    </p:spTree>
    <p:extLst>
      <p:ext uri="{BB962C8B-B14F-4D97-AF65-F5344CB8AC3E}">
        <p14:creationId xmlns:p14="http://schemas.microsoft.com/office/powerpoint/2010/main" val="604300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Cinq personnages assis</a:t>
            </a:r>
            <a:r>
              <a:rPr lang="fr-FR" baseline="0" dirty="0"/>
              <a:t> sur un support reposant sur deux antilopes; au-dessus de leurs têtes:</a:t>
            </a:r>
            <a:r>
              <a:rPr lang="fr-FR" dirty="0"/>
              <a:t> un oiseau au centre et deux léopards surmontant des antilopes.</a:t>
            </a:r>
          </a:p>
          <a:p>
            <a:r>
              <a:rPr lang="fr-FR" dirty="0"/>
              <a:t>Emblème de danse cérémonielle.</a:t>
            </a:r>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57</a:t>
            </a:fld>
            <a:endParaRPr lang="fr-FR"/>
          </a:p>
        </p:txBody>
      </p:sp>
    </p:spTree>
    <p:extLst>
      <p:ext uri="{BB962C8B-B14F-4D97-AF65-F5344CB8AC3E}">
        <p14:creationId xmlns:p14="http://schemas.microsoft.com/office/powerpoint/2010/main" val="1285562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Aussi objet de pouvoir. OFO est le nom de l’arbre dans lequel ils sont taillés.</a:t>
            </a:r>
          </a:p>
          <a:p>
            <a:r>
              <a:rPr lang="fr-FR" dirty="0"/>
              <a:t>Beau travail de forgeron.</a:t>
            </a:r>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59</a:t>
            </a:fld>
            <a:endParaRPr lang="fr-FR"/>
          </a:p>
        </p:txBody>
      </p:sp>
    </p:spTree>
    <p:extLst>
      <p:ext uri="{BB962C8B-B14F-4D97-AF65-F5344CB8AC3E}">
        <p14:creationId xmlns:p14="http://schemas.microsoft.com/office/powerpoint/2010/main" val="1084958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Servait à offrir du kaolin à tous les participants aux</a:t>
            </a:r>
            <a:r>
              <a:rPr lang="fr-FR" baseline="0" dirty="0"/>
              <a:t> cérémonies diverses salutations, invocations, purification, transaction</a:t>
            </a:r>
            <a:endParaRPr lang="fr-FR" dirty="0"/>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60</a:t>
            </a:fld>
            <a:endParaRPr lang="fr-FR"/>
          </a:p>
        </p:txBody>
      </p:sp>
    </p:spTree>
    <p:extLst>
      <p:ext uri="{BB962C8B-B14F-4D97-AF65-F5344CB8AC3E}">
        <p14:creationId xmlns:p14="http://schemas.microsoft.com/office/powerpoint/2010/main" val="781993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IN Herbert M. Cole</a:t>
            </a:r>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66</a:t>
            </a:fld>
            <a:endParaRPr lang="fr-FR"/>
          </a:p>
        </p:txBody>
      </p:sp>
    </p:spTree>
    <p:extLst>
      <p:ext uri="{BB962C8B-B14F-4D97-AF65-F5344CB8AC3E}">
        <p14:creationId xmlns:p14="http://schemas.microsoft.com/office/powerpoint/2010/main" val="2003198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De la vraie dentelle; motifs comme ceux des tissus. </a:t>
            </a:r>
            <a:r>
              <a:rPr lang="fr-FR" dirty="0" err="1"/>
              <a:t>Coll</a:t>
            </a:r>
            <a:r>
              <a:rPr lang="fr-FR" dirty="0"/>
              <a:t> américaine.</a:t>
            </a:r>
          </a:p>
        </p:txBody>
      </p:sp>
      <p:sp>
        <p:nvSpPr>
          <p:cNvPr id="4" name="Espace réservé du numéro de diapositive 3"/>
          <p:cNvSpPr>
            <a:spLocks noGrp="1"/>
          </p:cNvSpPr>
          <p:nvPr>
            <p:ph type="sldNum" sz="quarter" idx="10"/>
          </p:nvPr>
        </p:nvSpPr>
        <p:spPr/>
        <p:txBody>
          <a:bodyPr/>
          <a:lstStyle/>
          <a:p>
            <a:fld id="{1A5495B9-248D-4D24-8667-B72D2451C5C2}" type="slidenum">
              <a:rPr lang="fr-FR" smtClean="0"/>
              <a:t>68</a:t>
            </a:fld>
            <a:endParaRPr lang="fr-FR"/>
          </a:p>
        </p:txBody>
      </p:sp>
    </p:spTree>
    <p:extLst>
      <p:ext uri="{BB962C8B-B14F-4D97-AF65-F5344CB8AC3E}">
        <p14:creationId xmlns:p14="http://schemas.microsoft.com/office/powerpoint/2010/main" val="890490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4A1B4E99-A34C-413A-B3F3-B5C5759A1374}" type="datetimeFigureOut">
              <a:rPr lang="fr-FR" smtClean="0"/>
              <a:t>20/03/2025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2403120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A1B4E99-A34C-413A-B3F3-B5C5759A1374}" type="datetimeFigureOut">
              <a:rPr lang="fr-FR" smtClean="0"/>
              <a:t>20/03/2025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3640005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A1B4E99-A34C-413A-B3F3-B5C5759A1374}" type="datetimeFigureOut">
              <a:rPr lang="fr-FR" smtClean="0"/>
              <a:t>20/03/2025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2947248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A1B4E99-A34C-413A-B3F3-B5C5759A1374}" type="datetimeFigureOut">
              <a:rPr lang="fr-FR" smtClean="0"/>
              <a:t>20/03/2025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1976025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A1B4E99-A34C-413A-B3F3-B5C5759A1374}" type="datetimeFigureOut">
              <a:rPr lang="fr-FR" smtClean="0"/>
              <a:t>20/03/2025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57510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A1B4E99-A34C-413A-B3F3-B5C5759A1374}" type="datetimeFigureOut">
              <a:rPr lang="fr-FR" smtClean="0"/>
              <a:t>20/03/2025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505254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A1B4E99-A34C-413A-B3F3-B5C5759A1374}" type="datetimeFigureOut">
              <a:rPr lang="fr-FR" smtClean="0"/>
              <a:t>20/03/2025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1532527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A1B4E99-A34C-413A-B3F3-B5C5759A1374}" type="datetimeFigureOut">
              <a:rPr lang="fr-FR" smtClean="0"/>
              <a:t>20/03/2025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3952677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A1B4E99-A34C-413A-B3F3-B5C5759A1374}" type="datetimeFigureOut">
              <a:rPr lang="fr-FR" smtClean="0"/>
              <a:t>20/03/2025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316276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A1B4E99-A34C-413A-B3F3-B5C5759A1374}" type="datetimeFigureOut">
              <a:rPr lang="fr-FR" smtClean="0"/>
              <a:t>20/03/2025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2617570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A1B4E99-A34C-413A-B3F3-B5C5759A1374}" type="datetimeFigureOut">
              <a:rPr lang="fr-FR" smtClean="0"/>
              <a:t>20/03/2025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87AC73-A671-4E99-BDE1-E871E7ADE8A6}" type="slidenum">
              <a:rPr lang="fr-FR" smtClean="0"/>
              <a:t>‹N°›</a:t>
            </a:fld>
            <a:endParaRPr lang="fr-FR"/>
          </a:p>
        </p:txBody>
      </p:sp>
    </p:spTree>
    <p:extLst>
      <p:ext uri="{BB962C8B-B14F-4D97-AF65-F5344CB8AC3E}">
        <p14:creationId xmlns:p14="http://schemas.microsoft.com/office/powerpoint/2010/main" val="2881851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B4E99-A34C-413A-B3F3-B5C5759A1374}" type="datetimeFigureOut">
              <a:rPr lang="fr-FR" smtClean="0"/>
              <a:t>20/03/2025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7AC73-A671-4E99-BDE1-E871E7ADE8A6}" type="slidenum">
              <a:rPr lang="fr-FR" smtClean="0"/>
              <a:t>‹N°›</a:t>
            </a:fld>
            <a:endParaRPr lang="fr-FR"/>
          </a:p>
        </p:txBody>
      </p:sp>
    </p:spTree>
    <p:extLst>
      <p:ext uri="{BB962C8B-B14F-4D97-AF65-F5344CB8AC3E}">
        <p14:creationId xmlns:p14="http://schemas.microsoft.com/office/powerpoint/2010/main" val="383624831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fr.wikipedia.org/wiki/Guerre_du_Biafra"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5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6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IGBO</a:t>
            </a:r>
          </a:p>
        </p:txBody>
      </p:sp>
      <p:sp>
        <p:nvSpPr>
          <p:cNvPr id="3" name="Sous-titre 2"/>
          <p:cNvSpPr>
            <a:spLocks noGrp="1"/>
          </p:cNvSpPr>
          <p:nvPr>
            <p:ph type="subTitle" idx="1"/>
          </p:nvPr>
        </p:nvSpPr>
        <p:spPr>
          <a:xfrm>
            <a:off x="1331640" y="5877272"/>
            <a:ext cx="6400800" cy="720080"/>
          </a:xfrm>
        </p:spPr>
        <p:txBody>
          <a:bodyPr>
            <a:normAutofit/>
          </a:bodyPr>
          <a:lstStyle/>
          <a:p>
            <a:r>
              <a:rPr lang="fr-FR" sz="1800" dirty="0"/>
              <a:t>Ce document est un support préparatoire à l’atelier sur les IGBO</a:t>
            </a:r>
          </a:p>
          <a:p>
            <a:r>
              <a:rPr lang="fr-FR" sz="1800" dirty="0"/>
              <a:t>Destiné aux membres de l’Association Détours des Mondes</a:t>
            </a:r>
          </a:p>
        </p:txBody>
      </p:sp>
    </p:spTree>
    <p:extLst>
      <p:ext uri="{BB962C8B-B14F-4D97-AF65-F5344CB8AC3E}">
        <p14:creationId xmlns:p14="http://schemas.microsoft.com/office/powerpoint/2010/main" val="205651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IGBO au Nigéria</a:t>
            </a:r>
          </a:p>
        </p:txBody>
      </p:sp>
      <p:sp>
        <p:nvSpPr>
          <p:cNvPr id="3" name="Espace réservé du texte vertical 2"/>
          <p:cNvSpPr>
            <a:spLocks noGrp="1"/>
          </p:cNvSpPr>
          <p:nvPr>
            <p:ph type="body" orient="vert" idx="1"/>
          </p:nvPr>
        </p:nvSpPr>
        <p:spPr>
          <a:xfrm rot="16200000">
            <a:off x="2320737" y="-979969"/>
            <a:ext cx="4287516" cy="8928990"/>
          </a:xfrm>
        </p:spPr>
        <p:txBody>
          <a:bodyPr>
            <a:normAutofit fontScale="85000" lnSpcReduction="10000"/>
          </a:bodyPr>
          <a:lstStyle/>
          <a:p>
            <a:r>
              <a:rPr lang="fr-FR" sz="2000" dirty="0"/>
              <a:t>Avec plus de 230 millions d'habitants en 2023, le </a:t>
            </a:r>
            <a:r>
              <a:rPr lang="fr-FR" sz="2000" i="1" dirty="0"/>
              <a:t>Nigeria</a:t>
            </a:r>
            <a:r>
              <a:rPr lang="fr-FR" sz="2000" dirty="0"/>
              <a:t> est le pays le plus peuplé d'Afrique et le sixième pays du monde par son nombre d'habitants. Il sera bientôt aussi peuplé que l’Europe.</a:t>
            </a:r>
          </a:p>
          <a:p>
            <a:endParaRPr lang="fr-FR" sz="2000" dirty="0"/>
          </a:p>
          <a:p>
            <a:r>
              <a:rPr lang="fr-FR" sz="2000" dirty="0"/>
              <a:t>Le Nigéria a obtenu sont indépendance de la domination britannique (protectorat) le 1er Octobre 1960.</a:t>
            </a:r>
          </a:p>
          <a:p>
            <a:endParaRPr lang="fr-FR" sz="2000" dirty="0"/>
          </a:p>
          <a:p>
            <a:r>
              <a:rPr lang="fr-FR" sz="2000" dirty="0"/>
              <a:t>Le royaume devient une République en 1963; le premier Président est d’origine </a:t>
            </a:r>
            <a:r>
              <a:rPr lang="fr-FR" sz="2000" b="1" dirty="0"/>
              <a:t>IBO</a:t>
            </a:r>
            <a:r>
              <a:rPr lang="fr-FR" sz="2000" dirty="0"/>
              <a:t>.</a:t>
            </a:r>
          </a:p>
          <a:p>
            <a:endParaRPr lang="fr-FR" sz="2000" dirty="0"/>
          </a:p>
          <a:p>
            <a:r>
              <a:rPr lang="fr-FR" sz="2000" dirty="0"/>
              <a:t>Mais le pouvoir fut largement tenu par les deux autres ethnies majoritaires les </a:t>
            </a:r>
            <a:r>
              <a:rPr lang="fr-FR" sz="2000" b="1" dirty="0"/>
              <a:t>Haoussas</a:t>
            </a:r>
            <a:r>
              <a:rPr lang="fr-FR" sz="2000" dirty="0"/>
              <a:t> et  les </a:t>
            </a:r>
            <a:r>
              <a:rPr lang="fr-FR" sz="2000" b="1" dirty="0"/>
              <a:t>Yorubas</a:t>
            </a:r>
            <a:r>
              <a:rPr lang="fr-FR" sz="2000" dirty="0"/>
              <a:t> entrainant de nombreux heurts puis une déclaration d'indépendance sous le nom de Biafra en 1967. La sécession provoqua la </a:t>
            </a:r>
            <a:r>
              <a:rPr lang="fr-FR" sz="2000" dirty="0">
                <a:hlinkClick r:id="rId2" tooltip="Guerre du Biafra"/>
              </a:rPr>
              <a:t> </a:t>
            </a:r>
            <a:r>
              <a:rPr lang="fr-FR" sz="2000" dirty="0"/>
              <a:t>« guerre du Biafra » avec le gouvernement du Nigeria, la famine et la mort de deux à trois millions de personnes. </a:t>
            </a:r>
          </a:p>
          <a:p>
            <a:endParaRPr lang="fr-FR" sz="2000" dirty="0"/>
          </a:p>
          <a:p>
            <a:r>
              <a:rPr lang="fr-FR" sz="2000" dirty="0"/>
              <a:t>Le Biafra fut réintégré au reste du Nigeria le 16 janvier 1970. </a:t>
            </a:r>
          </a:p>
          <a:p>
            <a:endParaRPr lang="fr-FR" sz="2000" dirty="0"/>
          </a:p>
        </p:txBody>
      </p:sp>
    </p:spTree>
    <p:extLst>
      <p:ext uri="{BB962C8B-B14F-4D97-AF65-F5344CB8AC3E}">
        <p14:creationId xmlns:p14="http://schemas.microsoft.com/office/powerpoint/2010/main" val="3513207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485" y="548680"/>
            <a:ext cx="7625613" cy="5585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2092102" y="6137483"/>
            <a:ext cx="4009239" cy="369332"/>
          </a:xfrm>
          <a:prstGeom prst="rect">
            <a:avLst/>
          </a:prstGeom>
          <a:noFill/>
        </p:spPr>
        <p:txBody>
          <a:bodyPr wrap="none" rtlCol="0">
            <a:spAutoFit/>
          </a:bodyPr>
          <a:lstStyle/>
          <a:p>
            <a:r>
              <a:rPr lang="fr-FR" dirty="0"/>
              <a:t>36 états fédérés + un état capitale: Lagos</a:t>
            </a:r>
          </a:p>
        </p:txBody>
      </p:sp>
      <p:sp>
        <p:nvSpPr>
          <p:cNvPr id="3" name="Ellipse 2"/>
          <p:cNvSpPr/>
          <p:nvPr/>
        </p:nvSpPr>
        <p:spPr>
          <a:xfrm>
            <a:off x="3203848" y="4077072"/>
            <a:ext cx="1584176" cy="205687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66430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Art Africain\Igbo\Igbo carte M Co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7542" y="38819"/>
            <a:ext cx="4869950" cy="670254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858462" y="6510536"/>
            <a:ext cx="1811714" cy="230832"/>
          </a:xfrm>
          <a:prstGeom prst="rect">
            <a:avLst/>
          </a:prstGeom>
          <a:noFill/>
        </p:spPr>
        <p:txBody>
          <a:bodyPr wrap="none" rtlCol="0">
            <a:spAutoFit/>
          </a:bodyPr>
          <a:lstStyle/>
          <a:p>
            <a:r>
              <a:rPr lang="fr-FR" sz="900" dirty="0"/>
              <a:t>IGBO Herbert M. Cole 5 continents</a:t>
            </a:r>
          </a:p>
        </p:txBody>
      </p:sp>
      <p:sp>
        <p:nvSpPr>
          <p:cNvPr id="3" name="ZoneTexte 2"/>
          <p:cNvSpPr txBox="1"/>
          <p:nvPr/>
        </p:nvSpPr>
        <p:spPr>
          <a:xfrm>
            <a:off x="336466" y="1999447"/>
            <a:ext cx="1031051" cy="369332"/>
          </a:xfrm>
          <a:prstGeom prst="rect">
            <a:avLst/>
          </a:prstGeom>
          <a:noFill/>
        </p:spPr>
        <p:txBody>
          <a:bodyPr wrap="none" rtlCol="0">
            <a:spAutoFit/>
          </a:bodyPr>
          <a:lstStyle/>
          <a:p>
            <a:r>
              <a:rPr lang="fr-FR" dirty="0"/>
              <a:t>URHOBO</a:t>
            </a:r>
          </a:p>
        </p:txBody>
      </p:sp>
      <p:sp>
        <p:nvSpPr>
          <p:cNvPr id="5" name="ZoneTexte 4"/>
          <p:cNvSpPr txBox="1"/>
          <p:nvPr/>
        </p:nvSpPr>
        <p:spPr>
          <a:xfrm>
            <a:off x="959016" y="272433"/>
            <a:ext cx="752129" cy="369332"/>
          </a:xfrm>
          <a:prstGeom prst="rect">
            <a:avLst/>
          </a:prstGeom>
          <a:noFill/>
        </p:spPr>
        <p:txBody>
          <a:bodyPr wrap="none" rtlCol="0">
            <a:spAutoFit/>
          </a:bodyPr>
          <a:lstStyle/>
          <a:p>
            <a:r>
              <a:rPr lang="fr-FR" dirty="0"/>
              <a:t>IGALA</a:t>
            </a:r>
          </a:p>
        </p:txBody>
      </p:sp>
      <p:sp>
        <p:nvSpPr>
          <p:cNvPr id="6" name="ZoneTexte 5"/>
          <p:cNvSpPr txBox="1"/>
          <p:nvPr/>
        </p:nvSpPr>
        <p:spPr>
          <a:xfrm>
            <a:off x="1140660" y="3974860"/>
            <a:ext cx="468398" cy="369332"/>
          </a:xfrm>
          <a:prstGeom prst="rect">
            <a:avLst/>
          </a:prstGeom>
          <a:noFill/>
        </p:spPr>
        <p:txBody>
          <a:bodyPr wrap="none" rtlCol="0">
            <a:spAutoFit/>
          </a:bodyPr>
          <a:lstStyle/>
          <a:p>
            <a:r>
              <a:rPr lang="fr-FR" dirty="0"/>
              <a:t>IJO</a:t>
            </a:r>
          </a:p>
        </p:txBody>
      </p:sp>
      <p:sp>
        <p:nvSpPr>
          <p:cNvPr id="7" name="ZoneTexte 6"/>
          <p:cNvSpPr txBox="1"/>
          <p:nvPr/>
        </p:nvSpPr>
        <p:spPr>
          <a:xfrm>
            <a:off x="6877200" y="4365104"/>
            <a:ext cx="841897" cy="369332"/>
          </a:xfrm>
          <a:prstGeom prst="rect">
            <a:avLst/>
          </a:prstGeom>
          <a:noFill/>
        </p:spPr>
        <p:txBody>
          <a:bodyPr wrap="none" rtlCol="0">
            <a:spAutoFit/>
          </a:bodyPr>
          <a:lstStyle/>
          <a:p>
            <a:r>
              <a:rPr lang="fr-FR" dirty="0"/>
              <a:t>OGONI</a:t>
            </a:r>
          </a:p>
        </p:txBody>
      </p:sp>
      <p:sp>
        <p:nvSpPr>
          <p:cNvPr id="8" name="ZoneTexte 7"/>
          <p:cNvSpPr txBox="1"/>
          <p:nvPr/>
        </p:nvSpPr>
        <p:spPr>
          <a:xfrm>
            <a:off x="7069897" y="3501008"/>
            <a:ext cx="760144" cy="369332"/>
          </a:xfrm>
          <a:prstGeom prst="rect">
            <a:avLst/>
          </a:prstGeom>
          <a:noFill/>
        </p:spPr>
        <p:txBody>
          <a:bodyPr wrap="none" rtlCol="0">
            <a:spAutoFit/>
          </a:bodyPr>
          <a:lstStyle/>
          <a:p>
            <a:r>
              <a:rPr lang="fr-FR" dirty="0"/>
              <a:t>IBIBIO</a:t>
            </a:r>
          </a:p>
        </p:txBody>
      </p:sp>
      <p:sp>
        <p:nvSpPr>
          <p:cNvPr id="9" name="ZoneTexte 8"/>
          <p:cNvSpPr txBox="1"/>
          <p:nvPr/>
        </p:nvSpPr>
        <p:spPr>
          <a:xfrm>
            <a:off x="7090322" y="2564904"/>
            <a:ext cx="1118383" cy="369332"/>
          </a:xfrm>
          <a:prstGeom prst="rect">
            <a:avLst/>
          </a:prstGeom>
          <a:noFill/>
        </p:spPr>
        <p:txBody>
          <a:bodyPr wrap="none" rtlCol="0">
            <a:spAutoFit/>
          </a:bodyPr>
          <a:lstStyle/>
          <a:p>
            <a:r>
              <a:rPr lang="fr-FR" dirty="0"/>
              <a:t>EJAGHAM</a:t>
            </a:r>
          </a:p>
        </p:txBody>
      </p:sp>
      <p:sp>
        <p:nvSpPr>
          <p:cNvPr id="10" name="ZoneTexte 9"/>
          <p:cNvSpPr txBox="1"/>
          <p:nvPr/>
        </p:nvSpPr>
        <p:spPr>
          <a:xfrm>
            <a:off x="7012190" y="457099"/>
            <a:ext cx="867545" cy="369332"/>
          </a:xfrm>
          <a:prstGeom prst="rect">
            <a:avLst/>
          </a:prstGeom>
          <a:noFill/>
        </p:spPr>
        <p:txBody>
          <a:bodyPr wrap="none" rtlCol="0">
            <a:spAutoFit/>
          </a:bodyPr>
          <a:lstStyle/>
          <a:p>
            <a:r>
              <a:rPr lang="fr-FR" dirty="0"/>
              <a:t>IDOMA</a:t>
            </a:r>
          </a:p>
        </p:txBody>
      </p:sp>
      <p:sp>
        <p:nvSpPr>
          <p:cNvPr id="4" name="ZoneTexte 3"/>
          <p:cNvSpPr txBox="1"/>
          <p:nvPr/>
        </p:nvSpPr>
        <p:spPr>
          <a:xfrm>
            <a:off x="759659" y="3068960"/>
            <a:ext cx="762003" cy="369332"/>
          </a:xfrm>
          <a:prstGeom prst="rect">
            <a:avLst/>
          </a:prstGeom>
          <a:noFill/>
        </p:spPr>
        <p:txBody>
          <a:bodyPr wrap="none" rtlCol="0">
            <a:spAutoFit/>
          </a:bodyPr>
          <a:lstStyle/>
          <a:p>
            <a:r>
              <a:rPr lang="fr-FR" dirty="0"/>
              <a:t>ISOKO</a:t>
            </a:r>
          </a:p>
        </p:txBody>
      </p:sp>
      <p:sp>
        <p:nvSpPr>
          <p:cNvPr id="11" name="ZoneTexte 10"/>
          <p:cNvSpPr txBox="1"/>
          <p:nvPr/>
        </p:nvSpPr>
        <p:spPr>
          <a:xfrm>
            <a:off x="7352988" y="1821360"/>
            <a:ext cx="1053494" cy="369332"/>
          </a:xfrm>
          <a:prstGeom prst="rect">
            <a:avLst/>
          </a:prstGeom>
          <a:noFill/>
        </p:spPr>
        <p:txBody>
          <a:bodyPr wrap="none" rtlCol="0">
            <a:spAutoFit/>
          </a:bodyPr>
          <a:lstStyle/>
          <a:p>
            <a:r>
              <a:rPr lang="fr-FR" dirty="0"/>
              <a:t>MBEMBE</a:t>
            </a:r>
          </a:p>
        </p:txBody>
      </p:sp>
    </p:spTree>
    <p:extLst>
      <p:ext uri="{BB962C8B-B14F-4D97-AF65-F5344CB8AC3E}">
        <p14:creationId xmlns:p14="http://schemas.microsoft.com/office/powerpoint/2010/main" val="1482425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arts anciens: IGBO-UKWU</a:t>
            </a:r>
          </a:p>
        </p:txBody>
      </p:sp>
    </p:spTree>
    <p:extLst>
      <p:ext uri="{BB962C8B-B14F-4D97-AF65-F5344CB8AC3E}">
        <p14:creationId xmlns:p14="http://schemas.microsoft.com/office/powerpoint/2010/main" val="2934543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Art Africain\Igbo\Igbo carte M Co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0"/>
            <a:ext cx="4869950" cy="670254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avec flèche 3"/>
          <p:cNvCxnSpPr/>
          <p:nvPr/>
        </p:nvCxnSpPr>
        <p:spPr>
          <a:xfrm flipH="1" flipV="1">
            <a:off x="3563888" y="2420888"/>
            <a:ext cx="936104"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a:xfrm flipH="1">
            <a:off x="2570237" y="373306"/>
            <a:ext cx="4089995" cy="15639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6084168" y="116632"/>
            <a:ext cx="2696764" cy="369332"/>
          </a:xfrm>
          <a:prstGeom prst="rect">
            <a:avLst/>
          </a:prstGeom>
          <a:solidFill>
            <a:srgbClr val="FFFF00"/>
          </a:solidFill>
        </p:spPr>
        <p:txBody>
          <a:bodyPr wrap="none" rtlCol="0">
            <a:spAutoFit/>
          </a:bodyPr>
          <a:lstStyle/>
          <a:p>
            <a:r>
              <a:rPr lang="fr-FR" dirty="0">
                <a:solidFill>
                  <a:srgbClr val="FF0000"/>
                </a:solidFill>
              </a:rPr>
              <a:t>Igbo-</a:t>
            </a:r>
            <a:r>
              <a:rPr lang="fr-FR" dirty="0" err="1">
                <a:solidFill>
                  <a:srgbClr val="FF0000"/>
                </a:solidFill>
              </a:rPr>
              <a:t>Ukwu</a:t>
            </a:r>
            <a:r>
              <a:rPr lang="fr-FR" dirty="0">
                <a:solidFill>
                  <a:srgbClr val="FF0000"/>
                </a:solidFill>
              </a:rPr>
              <a:t> vers IX-XI siècle</a:t>
            </a:r>
          </a:p>
        </p:txBody>
      </p:sp>
      <p:pic>
        <p:nvPicPr>
          <p:cNvPr id="12" name="Picture 2" descr="Vase avec corde d'Igbo-Ukwu, Nigéria, vers IXe-XIe siècle de notre ère, bronze au plomb, 32 cm (Musée national, Lagos, Nigér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1" y="692696"/>
            <a:ext cx="3277049" cy="554461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5796136" y="6281945"/>
            <a:ext cx="2710957" cy="430887"/>
          </a:xfrm>
          <a:prstGeom prst="rect">
            <a:avLst/>
          </a:prstGeom>
        </p:spPr>
        <p:txBody>
          <a:bodyPr wrap="square">
            <a:spAutoFit/>
          </a:bodyPr>
          <a:lstStyle/>
          <a:p>
            <a:r>
              <a:rPr lang="fr-FR" sz="1100" i="1" dirty="0"/>
              <a:t>Vase avec corde</a:t>
            </a:r>
            <a:r>
              <a:rPr lang="fr-FR" sz="1100" dirty="0"/>
              <a:t> , bronze au plomb, 32 cm </a:t>
            </a:r>
          </a:p>
          <a:p>
            <a:r>
              <a:rPr lang="fr-FR" sz="1100" dirty="0"/>
              <a:t>(Musée national, Lagos, Nigéria)</a:t>
            </a:r>
          </a:p>
        </p:txBody>
      </p:sp>
    </p:spTree>
    <p:extLst>
      <p:ext uri="{BB962C8B-B14F-4D97-AF65-F5344CB8AC3E}">
        <p14:creationId xmlns:p14="http://schemas.microsoft.com/office/powerpoint/2010/main" val="3794844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Vase coquillage à décor de léopard d'Igbo-Ukwu, Nigéria, vers IXe-XIe siècle de notre ère, bronze au plomb, 21,5 cm (Musée national, Lagos, Nigér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255" y="188640"/>
            <a:ext cx="3528391" cy="35283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endentif en forme d'œuf double d'Igbo-Ukwu, Nigéria, vers IXe-XIe siècle de notre ère, bronze au plomb, 21,5 cm (Musée national, Lagos, Nigé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8806" y="2767685"/>
            <a:ext cx="5258842" cy="3469627"/>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6084168" y="116632"/>
            <a:ext cx="2696764" cy="369332"/>
          </a:xfrm>
          <a:prstGeom prst="rect">
            <a:avLst/>
          </a:prstGeom>
          <a:solidFill>
            <a:srgbClr val="FFFF00"/>
          </a:solidFill>
        </p:spPr>
        <p:txBody>
          <a:bodyPr wrap="none" rtlCol="0">
            <a:spAutoFit/>
          </a:bodyPr>
          <a:lstStyle/>
          <a:p>
            <a:r>
              <a:rPr lang="fr-FR" dirty="0">
                <a:solidFill>
                  <a:srgbClr val="FF0000"/>
                </a:solidFill>
              </a:rPr>
              <a:t>Igbo-</a:t>
            </a:r>
            <a:r>
              <a:rPr lang="fr-FR" dirty="0" err="1">
                <a:solidFill>
                  <a:srgbClr val="FF0000"/>
                </a:solidFill>
              </a:rPr>
              <a:t>Ukwu</a:t>
            </a:r>
            <a:r>
              <a:rPr lang="fr-FR" dirty="0">
                <a:solidFill>
                  <a:srgbClr val="FF0000"/>
                </a:solidFill>
              </a:rPr>
              <a:t> vers IX-XI siècle</a:t>
            </a:r>
          </a:p>
        </p:txBody>
      </p:sp>
      <p:sp>
        <p:nvSpPr>
          <p:cNvPr id="2" name="Rectangle 1"/>
          <p:cNvSpPr/>
          <p:nvPr/>
        </p:nvSpPr>
        <p:spPr>
          <a:xfrm>
            <a:off x="-33115" y="3501588"/>
            <a:ext cx="3851921" cy="430887"/>
          </a:xfrm>
          <a:prstGeom prst="rect">
            <a:avLst/>
          </a:prstGeom>
        </p:spPr>
        <p:txBody>
          <a:bodyPr wrap="square">
            <a:spAutoFit/>
          </a:bodyPr>
          <a:lstStyle/>
          <a:p>
            <a:r>
              <a:rPr lang="fr-FR" sz="1100" i="1" dirty="0"/>
              <a:t>Vase coquillage à décor de léopard</a:t>
            </a:r>
            <a:r>
              <a:rPr lang="fr-FR" sz="1100" dirty="0"/>
              <a:t> bronze au plomb, 21,5 cm </a:t>
            </a:r>
          </a:p>
          <a:p>
            <a:r>
              <a:rPr lang="fr-FR" sz="1100" dirty="0"/>
              <a:t>(Musée national, Lagos, Nigéria)</a:t>
            </a:r>
          </a:p>
        </p:txBody>
      </p:sp>
      <p:sp>
        <p:nvSpPr>
          <p:cNvPr id="3" name="Rectangle 2"/>
          <p:cNvSpPr/>
          <p:nvPr/>
        </p:nvSpPr>
        <p:spPr>
          <a:xfrm>
            <a:off x="4436513" y="6237312"/>
            <a:ext cx="3634656" cy="430887"/>
          </a:xfrm>
          <a:prstGeom prst="rect">
            <a:avLst/>
          </a:prstGeom>
        </p:spPr>
        <p:txBody>
          <a:bodyPr wrap="square">
            <a:spAutoFit/>
          </a:bodyPr>
          <a:lstStyle/>
          <a:p>
            <a:r>
              <a:rPr lang="fr-FR" sz="1100" i="1" dirty="0"/>
              <a:t>Pendentif en forme d'œuf double</a:t>
            </a:r>
            <a:r>
              <a:rPr lang="fr-FR" sz="1100" dirty="0"/>
              <a:t> , bronze au plomb, 21,5 cm </a:t>
            </a:r>
          </a:p>
          <a:p>
            <a:r>
              <a:rPr lang="fr-FR" sz="1100" dirty="0"/>
              <a:t>(Musée national, Lagos, Nigéria)</a:t>
            </a:r>
          </a:p>
        </p:txBody>
      </p:sp>
    </p:spTree>
    <p:extLst>
      <p:ext uri="{BB962C8B-B14F-4D97-AF65-F5344CB8AC3E}">
        <p14:creationId xmlns:p14="http://schemas.microsoft.com/office/powerpoint/2010/main" val="383891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Arts multiples</a:t>
            </a:r>
          </a:p>
        </p:txBody>
      </p:sp>
      <p:sp>
        <p:nvSpPr>
          <p:cNvPr id="3" name="Espace réservé du texte vertical 2"/>
          <p:cNvSpPr>
            <a:spLocks noGrp="1"/>
          </p:cNvSpPr>
          <p:nvPr>
            <p:ph type="body" orient="vert" idx="1"/>
          </p:nvPr>
        </p:nvSpPr>
        <p:spPr>
          <a:xfrm rot="16200000">
            <a:off x="2369520" y="-273176"/>
            <a:ext cx="4260948" cy="7920881"/>
          </a:xfrm>
        </p:spPr>
        <p:txBody>
          <a:bodyPr/>
          <a:lstStyle/>
          <a:p>
            <a:r>
              <a:rPr lang="fr-FR" dirty="0"/>
              <a:t>Statues</a:t>
            </a:r>
          </a:p>
          <a:p>
            <a:r>
              <a:rPr lang="fr-FR" dirty="0"/>
              <a:t>Masques</a:t>
            </a:r>
          </a:p>
          <a:p>
            <a:r>
              <a:rPr lang="fr-FR" dirty="0"/>
              <a:t>Objets rituels</a:t>
            </a:r>
          </a:p>
          <a:p>
            <a:r>
              <a:rPr lang="fr-FR" dirty="0"/>
              <a:t>Objets du quotidien</a:t>
            </a:r>
          </a:p>
          <a:p>
            <a:r>
              <a:rPr lang="fr-FR" dirty="0"/>
              <a:t>Textiles</a:t>
            </a:r>
          </a:p>
          <a:p>
            <a:r>
              <a:rPr lang="fr-FR" dirty="0"/>
              <a:t>Décorations architecturales</a:t>
            </a:r>
          </a:p>
          <a:p>
            <a:r>
              <a:rPr lang="fr-FR" dirty="0"/>
              <a:t>Danses</a:t>
            </a:r>
          </a:p>
        </p:txBody>
      </p:sp>
    </p:spTree>
    <p:extLst>
      <p:ext uri="{BB962C8B-B14F-4D97-AF65-F5344CB8AC3E}">
        <p14:creationId xmlns:p14="http://schemas.microsoft.com/office/powerpoint/2010/main" val="1517460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88640"/>
            <a:ext cx="8229600" cy="1143000"/>
          </a:xfrm>
        </p:spPr>
        <p:txBody>
          <a:bodyPr/>
          <a:lstStyle/>
          <a:p>
            <a:r>
              <a:rPr lang="fr-FR" dirty="0"/>
              <a:t>Statues</a:t>
            </a:r>
          </a:p>
        </p:txBody>
      </p:sp>
    </p:spTree>
    <p:extLst>
      <p:ext uri="{BB962C8B-B14F-4D97-AF65-F5344CB8AC3E}">
        <p14:creationId xmlns:p14="http://schemas.microsoft.com/office/powerpoint/2010/main" val="4072395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ALUSI</a:t>
            </a:r>
          </a:p>
        </p:txBody>
      </p:sp>
      <p:sp>
        <p:nvSpPr>
          <p:cNvPr id="3" name="Espace réservé du texte vertical 2"/>
          <p:cNvSpPr>
            <a:spLocks noGrp="1"/>
          </p:cNvSpPr>
          <p:nvPr>
            <p:ph type="body" orient="vert" idx="1"/>
          </p:nvPr>
        </p:nvSpPr>
        <p:spPr>
          <a:xfrm rot="16200000">
            <a:off x="3563888" y="-1107504"/>
            <a:ext cx="2016223" cy="8784975"/>
          </a:xfrm>
        </p:spPr>
        <p:txBody>
          <a:bodyPr/>
          <a:lstStyle/>
          <a:p>
            <a:pPr marL="0" indent="0" algn="ctr">
              <a:buNone/>
            </a:pPr>
            <a:r>
              <a:rPr lang="fr-FR" dirty="0"/>
              <a:t>imploration </a:t>
            </a:r>
          </a:p>
          <a:p>
            <a:pPr marL="0" indent="0" algn="ctr">
              <a:buNone/>
            </a:pPr>
            <a:r>
              <a:rPr lang="fr-FR" dirty="0"/>
              <a:t>ou</a:t>
            </a:r>
          </a:p>
          <a:p>
            <a:pPr marL="0" indent="0" algn="ctr">
              <a:buNone/>
            </a:pPr>
            <a:r>
              <a:rPr lang="fr-FR" dirty="0"/>
              <a:t>offrande</a:t>
            </a:r>
          </a:p>
          <a:p>
            <a:pPr marL="0" indent="0" algn="ctr">
              <a:buNone/>
            </a:pPr>
            <a:endParaRPr lang="fr-FR" dirty="0"/>
          </a:p>
        </p:txBody>
      </p:sp>
    </p:spTree>
    <p:extLst>
      <p:ext uri="{BB962C8B-B14F-4D97-AF65-F5344CB8AC3E}">
        <p14:creationId xmlns:p14="http://schemas.microsoft.com/office/powerpoint/2010/main" val="717173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esktop\IGBO Pour atelier DDM chez Antoine\IGBO Alusi 120 cm coll Golde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57230"/>
            <a:ext cx="2804393" cy="677670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611943" y="6536377"/>
            <a:ext cx="3532057" cy="276999"/>
          </a:xfrm>
          <a:prstGeom prst="rect">
            <a:avLst/>
          </a:prstGeom>
          <a:noFill/>
        </p:spPr>
        <p:txBody>
          <a:bodyPr wrap="none" rtlCol="0">
            <a:spAutoFit/>
          </a:bodyPr>
          <a:lstStyle/>
          <a:p>
            <a:r>
              <a:rPr lang="fr-FR" sz="1200" dirty="0"/>
              <a:t>IGBO Statue d’autel féminine </a:t>
            </a:r>
            <a:r>
              <a:rPr lang="fr-FR" sz="1200" dirty="0" err="1"/>
              <a:t>Alusi</a:t>
            </a:r>
            <a:r>
              <a:rPr lang="fr-FR" sz="1200" dirty="0"/>
              <a:t> 120cm coll. </a:t>
            </a:r>
            <a:r>
              <a:rPr lang="fr-FR" sz="1200" dirty="0" err="1"/>
              <a:t>Goldet</a:t>
            </a:r>
            <a:endParaRPr lang="fr-FR" sz="1200" dirty="0"/>
          </a:p>
        </p:txBody>
      </p:sp>
    </p:spTree>
    <p:extLst>
      <p:ext uri="{BB962C8B-B14F-4D97-AF65-F5344CB8AC3E}">
        <p14:creationId xmlns:p14="http://schemas.microsoft.com/office/powerpoint/2010/main" val="2918477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cques\Desktop\IGBO Pour atelier DDM chez Antoine\IGBO Alusi statue fémini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0" y="137957"/>
            <a:ext cx="4722912" cy="667541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acques\Desktop\IGBO Pour atelier DDM chez Antoine\IGBO Alusi statue masculi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3" y="72487"/>
            <a:ext cx="4690470" cy="6746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455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Alusi couple 2 .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3707261" cy="634332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cques\Desktop\IGBO Pour atelier DDM chez Antoine\IGBO Alusi couple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702" y="188640"/>
            <a:ext cx="3747754" cy="6343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0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M et D Wisemberg Alusi 0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29296"/>
            <a:ext cx="2748255" cy="67025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cques\Desktop\IGBO Pour atelier DDM chez Antoine\M et D Wisemberg Alusi 0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404664"/>
            <a:ext cx="3441247" cy="587800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4775496" y="6404216"/>
            <a:ext cx="4368504" cy="276999"/>
          </a:xfrm>
          <a:prstGeom prst="rect">
            <a:avLst/>
          </a:prstGeom>
          <a:noFill/>
        </p:spPr>
        <p:txBody>
          <a:bodyPr wrap="none" rtlCol="0">
            <a:spAutoFit/>
          </a:bodyPr>
          <a:lstStyle/>
          <a:p>
            <a:r>
              <a:rPr lang="fr-FR" sz="1200" dirty="0"/>
              <a:t>IGBO Grande Statue masculine </a:t>
            </a:r>
            <a:r>
              <a:rPr lang="fr-FR" sz="1200" dirty="0" err="1"/>
              <a:t>Alusi</a:t>
            </a:r>
            <a:r>
              <a:rPr lang="fr-FR" sz="1200" dirty="0"/>
              <a:t> 161 cm Coll. M et D </a:t>
            </a:r>
            <a:r>
              <a:rPr lang="fr-FR" sz="1200" dirty="0" err="1"/>
              <a:t>Wizenberg</a:t>
            </a:r>
            <a:endParaRPr lang="fr-FR" sz="1200" dirty="0"/>
          </a:p>
        </p:txBody>
      </p:sp>
    </p:spTree>
    <p:extLst>
      <p:ext uri="{BB962C8B-B14F-4D97-AF65-F5344CB8AC3E}">
        <p14:creationId xmlns:p14="http://schemas.microsoft.com/office/powerpoint/2010/main" val="2647687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Alusi AG 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149499"/>
            <a:ext cx="2016224" cy="655900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156176" y="6525344"/>
            <a:ext cx="3169457" cy="276999"/>
          </a:xfrm>
          <a:prstGeom prst="rect">
            <a:avLst/>
          </a:prstGeom>
          <a:noFill/>
        </p:spPr>
        <p:txBody>
          <a:bodyPr wrap="none" rtlCol="0">
            <a:spAutoFit/>
          </a:bodyPr>
          <a:lstStyle/>
          <a:p>
            <a:r>
              <a:rPr lang="fr-FR" sz="1200" dirty="0"/>
              <a:t>IGBO Statue d’autel féminine </a:t>
            </a:r>
            <a:r>
              <a:rPr lang="fr-FR" sz="1200" dirty="0" err="1"/>
              <a:t>Alusi</a:t>
            </a:r>
            <a:r>
              <a:rPr lang="fr-FR" sz="1200" dirty="0"/>
              <a:t> </a:t>
            </a:r>
            <a:r>
              <a:rPr lang="fr-FR" sz="1200" dirty="0" err="1"/>
              <a:t>coll</a:t>
            </a:r>
            <a:r>
              <a:rPr lang="fr-FR" sz="1200" dirty="0"/>
              <a:t> A. Girard</a:t>
            </a:r>
          </a:p>
        </p:txBody>
      </p:sp>
    </p:spTree>
    <p:extLst>
      <p:ext uri="{BB962C8B-B14F-4D97-AF65-F5344CB8AC3E}">
        <p14:creationId xmlns:p14="http://schemas.microsoft.com/office/powerpoint/2010/main" val="369744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Art Africain\Igbo\JFG IGBO Statue féminine  Alusi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60648"/>
            <a:ext cx="4774250" cy="636566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6084168" y="6523080"/>
            <a:ext cx="2918876" cy="276999"/>
          </a:xfrm>
          <a:prstGeom prst="rect">
            <a:avLst/>
          </a:prstGeom>
          <a:noFill/>
        </p:spPr>
        <p:txBody>
          <a:bodyPr wrap="none" rtlCol="0">
            <a:spAutoFit/>
          </a:bodyPr>
          <a:lstStyle/>
          <a:p>
            <a:r>
              <a:rPr lang="fr-FR" sz="1200" dirty="0"/>
              <a:t>IGBO Statue d’autel féminine  </a:t>
            </a:r>
            <a:r>
              <a:rPr lang="fr-FR" sz="1200" dirty="0" err="1"/>
              <a:t>Alusi</a:t>
            </a:r>
            <a:r>
              <a:rPr lang="fr-FR" sz="1200" dirty="0"/>
              <a:t> Coll. JFG</a:t>
            </a:r>
          </a:p>
        </p:txBody>
      </p:sp>
    </p:spTree>
    <p:extLst>
      <p:ext uri="{BB962C8B-B14F-4D97-AF65-F5344CB8AC3E}">
        <p14:creationId xmlns:p14="http://schemas.microsoft.com/office/powerpoint/2010/main" val="3967313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ocuments\IGBO en 19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946" y="490528"/>
            <a:ext cx="7637446" cy="560276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771800" y="6330265"/>
            <a:ext cx="2493118" cy="276999"/>
          </a:xfrm>
          <a:prstGeom prst="rect">
            <a:avLst/>
          </a:prstGeom>
          <a:noFill/>
        </p:spPr>
        <p:txBody>
          <a:bodyPr wrap="none" rtlCol="0">
            <a:spAutoFit/>
          </a:bodyPr>
          <a:lstStyle/>
          <a:p>
            <a:r>
              <a:rPr lang="fr-FR" sz="1200" dirty="0"/>
              <a:t>IGBO en 1983  photo Herbert M Cole</a:t>
            </a:r>
          </a:p>
        </p:txBody>
      </p:sp>
    </p:spTree>
    <p:extLst>
      <p:ext uri="{BB962C8B-B14F-4D97-AF65-F5344CB8AC3E}">
        <p14:creationId xmlns:p14="http://schemas.microsoft.com/office/powerpoint/2010/main" val="2078002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 de Grunne 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5" y="334963"/>
            <a:ext cx="6697663" cy="618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61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esktop\IGBO Pour atelier DDM chez Antoine\IGBO de Grunne 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638" y="369888"/>
            <a:ext cx="6561137" cy="611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577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cques\Desktop\IGBO Pour atelier DDM chez Antoine\IGBO de Grunne 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963" y="1385888"/>
            <a:ext cx="5426075" cy="4084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98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cques\Desktop\IGBO Pour atelier DDM chez Antoine\IGBO de Grunne 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7450" y="712788"/>
            <a:ext cx="4229100" cy="543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13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jacques\Desktop\IGBO Pour atelier DDM chez Antoine\IGBO de Grunne 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48183"/>
            <a:ext cx="4446236" cy="5868789"/>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jacques\Desktop\IGBO Pour atelier DDM chez Antoine\IGBO de Grunne 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075" y="548183"/>
            <a:ext cx="4423291" cy="586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287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 prêtre avec Alu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6525" y="463550"/>
            <a:ext cx="3790950" cy="593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269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IKENGA</a:t>
            </a:r>
          </a:p>
        </p:txBody>
      </p:sp>
      <p:sp>
        <p:nvSpPr>
          <p:cNvPr id="3" name="Espace réservé du texte vertical 2"/>
          <p:cNvSpPr>
            <a:spLocks noGrp="1"/>
          </p:cNvSpPr>
          <p:nvPr>
            <p:ph type="body" orient="vert" idx="1"/>
          </p:nvPr>
        </p:nvSpPr>
        <p:spPr>
          <a:xfrm rot="16200000">
            <a:off x="3491880" y="-1251521"/>
            <a:ext cx="2232250" cy="8568951"/>
          </a:xfrm>
        </p:spPr>
        <p:txBody>
          <a:bodyPr/>
          <a:lstStyle/>
          <a:p>
            <a:pPr marL="0" indent="0" algn="ctr">
              <a:buNone/>
            </a:pPr>
            <a:r>
              <a:rPr lang="fr-FR" dirty="0"/>
              <a:t>force pouvoir persévérance</a:t>
            </a:r>
          </a:p>
          <a:p>
            <a:pPr marL="0" indent="0" algn="ctr">
              <a:buNone/>
            </a:pPr>
            <a:r>
              <a:rPr lang="fr-FR" dirty="0"/>
              <a:t>=</a:t>
            </a:r>
          </a:p>
          <a:p>
            <a:pPr marL="0" indent="0" algn="ctr">
              <a:buNone/>
            </a:pPr>
            <a:r>
              <a:rPr lang="fr-FR" dirty="0"/>
              <a:t>caractère des IGBO</a:t>
            </a:r>
          </a:p>
        </p:txBody>
      </p:sp>
    </p:spTree>
    <p:extLst>
      <p:ext uri="{BB962C8B-B14F-4D97-AF65-F5344CB8AC3E}">
        <p14:creationId xmlns:p14="http://schemas.microsoft.com/office/powerpoint/2010/main" val="2950133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jacques\Desktop\IGBO Pour atelier DDM chez Antoine\IGBO Ikenga 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912" y="35024"/>
            <a:ext cx="2539424" cy="658880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131840" y="6465038"/>
            <a:ext cx="2628800" cy="276999"/>
          </a:xfrm>
          <a:prstGeom prst="rect">
            <a:avLst/>
          </a:prstGeom>
          <a:noFill/>
        </p:spPr>
        <p:txBody>
          <a:bodyPr wrap="square" rtlCol="0">
            <a:spAutoFit/>
          </a:bodyPr>
          <a:lstStyle/>
          <a:p>
            <a:r>
              <a:rPr lang="fr-FR" sz="1200" dirty="0"/>
              <a:t>IGBO Statues </a:t>
            </a:r>
            <a:r>
              <a:rPr lang="fr-FR" sz="1200" dirty="0" err="1"/>
              <a:t>Ikenga</a:t>
            </a:r>
            <a:r>
              <a:rPr lang="fr-FR" sz="1200" dirty="0"/>
              <a:t>   74 cm    60 cm</a:t>
            </a:r>
            <a:endParaRPr lang="fr-FR" dirty="0"/>
          </a:p>
        </p:txBody>
      </p:sp>
      <p:pic>
        <p:nvPicPr>
          <p:cNvPr id="4" name="Picture 2" descr="C:\Users\jacques\Desktop\IGBO Pour atelier DDM chez Antoine\IGBO Ikenga 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16461"/>
            <a:ext cx="3024336" cy="68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524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95648" y="6592919"/>
            <a:ext cx="2900922" cy="276999"/>
          </a:xfrm>
          <a:prstGeom prst="rect">
            <a:avLst/>
          </a:prstGeom>
        </p:spPr>
        <p:txBody>
          <a:bodyPr wrap="none">
            <a:spAutoFit/>
          </a:bodyPr>
          <a:lstStyle/>
          <a:p>
            <a:r>
              <a:rPr lang="fr-FR" sz="1200" dirty="0"/>
              <a:t>IGBO Statue </a:t>
            </a:r>
            <a:r>
              <a:rPr lang="fr-FR" sz="1200" dirty="0" err="1"/>
              <a:t>Ikenga</a:t>
            </a:r>
            <a:r>
              <a:rPr lang="fr-FR" sz="1200" dirty="0"/>
              <a:t> H 62 cm quai Branly J.C.</a:t>
            </a:r>
          </a:p>
        </p:txBody>
      </p:sp>
      <p:pic>
        <p:nvPicPr>
          <p:cNvPr id="6" name="Picture 2" descr="C:\Users\jacques\Desktop\IGBO Pour atelier DDM chez Antoine\IGBO Ikenga 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256215"/>
            <a:ext cx="3198563" cy="63367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jacques\Desktop\IGBO Pour atelier DDM chez Antoine\IGBO Ikenga 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64830"/>
            <a:ext cx="2681201" cy="67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948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Ikenga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44624"/>
            <a:ext cx="2919131" cy="6749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962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Autres statues</a:t>
            </a:r>
          </a:p>
        </p:txBody>
      </p:sp>
    </p:spTree>
    <p:extLst>
      <p:ext uri="{BB962C8B-B14F-4D97-AF65-F5344CB8AC3E}">
        <p14:creationId xmlns:p14="http://schemas.microsoft.com/office/powerpoint/2010/main" val="2308868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Art Africain\Igbo\Igbo femme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3635" y="188639"/>
            <a:ext cx="3418791" cy="6539313"/>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936821" y="5937606"/>
            <a:ext cx="3199914" cy="784830"/>
          </a:xfrm>
          <a:prstGeom prst="rect">
            <a:avLst/>
          </a:prstGeom>
          <a:noFill/>
        </p:spPr>
        <p:txBody>
          <a:bodyPr wrap="none" rtlCol="0">
            <a:spAutoFit/>
          </a:bodyPr>
          <a:lstStyle/>
          <a:p>
            <a:pPr algn="ctr"/>
            <a:r>
              <a:rPr lang="fr-FR" sz="900" dirty="0"/>
              <a:t>Torse féminin</a:t>
            </a:r>
          </a:p>
          <a:p>
            <a:pPr algn="ctr"/>
            <a:r>
              <a:rPr lang="fr-FR" sz="900" dirty="0"/>
              <a:t>Bois et pigments H 106 cm Coll. Part</a:t>
            </a:r>
          </a:p>
          <a:p>
            <a:pPr algn="ctr"/>
            <a:r>
              <a:rPr lang="fr-FR" sz="900" dirty="0"/>
              <a:t>Collectée dans la région d’</a:t>
            </a:r>
            <a:r>
              <a:rPr lang="fr-FR" sz="900" dirty="0" err="1"/>
              <a:t>Abiriba</a:t>
            </a:r>
            <a:r>
              <a:rPr lang="fr-FR" sz="900" dirty="0"/>
              <a:t> au sud-est </a:t>
            </a:r>
            <a:r>
              <a:rPr lang="fr-FR" sz="900" dirty="0" err="1"/>
              <a:t>del’aire</a:t>
            </a:r>
            <a:r>
              <a:rPr lang="fr-FR" sz="900" dirty="0"/>
              <a:t> Igbo</a:t>
            </a:r>
          </a:p>
          <a:p>
            <a:pPr algn="ctr"/>
            <a:r>
              <a:rPr lang="fr-FR" sz="900" dirty="0"/>
              <a:t>Ancienne collection Baudouin de </a:t>
            </a:r>
            <a:r>
              <a:rPr lang="fr-FR" sz="900" dirty="0" err="1"/>
              <a:t>Grunne</a:t>
            </a:r>
            <a:endParaRPr lang="fr-FR" sz="900" dirty="0"/>
          </a:p>
          <a:p>
            <a:pPr algn="ctr"/>
            <a:r>
              <a:rPr lang="fr-FR" sz="900" dirty="0"/>
              <a:t>In « Femmes dans les arts d’Afrique » Ed° </a:t>
            </a:r>
            <a:r>
              <a:rPr lang="fr-FR" sz="900" dirty="0" err="1"/>
              <a:t>Dapper</a:t>
            </a:r>
            <a:r>
              <a:rPr lang="fr-FR" sz="900" dirty="0"/>
              <a:t> 2008 page 190</a:t>
            </a:r>
          </a:p>
        </p:txBody>
      </p:sp>
    </p:spTree>
    <p:extLst>
      <p:ext uri="{BB962C8B-B14F-4D97-AF65-F5344CB8AC3E}">
        <p14:creationId xmlns:p14="http://schemas.microsoft.com/office/powerpoint/2010/main" val="3603368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maternité Dapp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88640"/>
            <a:ext cx="4566527" cy="627442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4734755" y="6570820"/>
            <a:ext cx="4343048" cy="276999"/>
          </a:xfrm>
          <a:prstGeom prst="rect">
            <a:avLst/>
          </a:prstGeom>
          <a:noFill/>
        </p:spPr>
        <p:txBody>
          <a:bodyPr wrap="none" rtlCol="0">
            <a:spAutoFit/>
          </a:bodyPr>
          <a:lstStyle/>
          <a:p>
            <a:r>
              <a:rPr lang="fr-FR" sz="1200" dirty="0"/>
              <a:t>IGBO maternité 75 cm in « Le grand héritage » Musée </a:t>
            </a:r>
            <a:r>
              <a:rPr lang="fr-FR" sz="1200" dirty="0" err="1"/>
              <a:t>Dapper</a:t>
            </a:r>
            <a:r>
              <a:rPr lang="fr-FR" sz="1200" dirty="0"/>
              <a:t> 1992</a:t>
            </a:r>
          </a:p>
        </p:txBody>
      </p:sp>
      <p:sp>
        <p:nvSpPr>
          <p:cNvPr id="3" name="ZoneTexte 2">
            <a:extLst>
              <a:ext uri="{FF2B5EF4-FFF2-40B4-BE49-F238E27FC236}">
                <a16:creationId xmlns:a16="http://schemas.microsoft.com/office/drawing/2014/main" id="{0C3EFCFC-8FA2-692A-B218-B5554A445B41}"/>
              </a:ext>
            </a:extLst>
          </p:cNvPr>
          <p:cNvSpPr txBox="1"/>
          <p:nvPr/>
        </p:nvSpPr>
        <p:spPr>
          <a:xfrm>
            <a:off x="5538378" y="5589240"/>
            <a:ext cx="3703386" cy="369332"/>
          </a:xfrm>
          <a:prstGeom prst="rect">
            <a:avLst/>
          </a:prstGeom>
          <a:noFill/>
        </p:spPr>
        <p:txBody>
          <a:bodyPr wrap="none" rtlCol="0">
            <a:spAutoFit/>
          </a:bodyPr>
          <a:lstStyle/>
          <a:p>
            <a:r>
              <a:rPr lang="fr-FR" dirty="0"/>
              <a:t>Attribution IGBO contestée: MBEMBE</a:t>
            </a:r>
          </a:p>
        </p:txBody>
      </p:sp>
    </p:spTree>
    <p:extLst>
      <p:ext uri="{BB962C8B-B14F-4D97-AF65-F5344CB8AC3E}">
        <p14:creationId xmlns:p14="http://schemas.microsoft.com/office/powerpoint/2010/main" val="991768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Poupée Vente Gode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6131"/>
            <a:ext cx="2310882" cy="683642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811695" y="6459288"/>
            <a:ext cx="2332305" cy="276999"/>
          </a:xfrm>
          <a:prstGeom prst="rect">
            <a:avLst/>
          </a:prstGeom>
          <a:noFill/>
        </p:spPr>
        <p:txBody>
          <a:bodyPr wrap="none" rtlCol="0">
            <a:spAutoFit/>
          </a:bodyPr>
          <a:lstStyle/>
          <a:p>
            <a:r>
              <a:rPr lang="fr-FR" sz="1200" dirty="0"/>
              <a:t>IGBO Poupée  51,5 cm coll. </a:t>
            </a:r>
            <a:r>
              <a:rPr lang="fr-FR" sz="1200" dirty="0" err="1"/>
              <a:t>Goldet</a:t>
            </a:r>
            <a:endParaRPr lang="fr-FR" sz="1200" dirty="0"/>
          </a:p>
        </p:txBody>
      </p:sp>
    </p:spTree>
    <p:extLst>
      <p:ext uri="{BB962C8B-B14F-4D97-AF65-F5344CB8AC3E}">
        <p14:creationId xmlns:p14="http://schemas.microsoft.com/office/powerpoint/2010/main" val="3533864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76048" y="6377589"/>
            <a:ext cx="2900153" cy="507831"/>
          </a:xfrm>
          <a:prstGeom prst="rect">
            <a:avLst/>
          </a:prstGeom>
          <a:noFill/>
        </p:spPr>
        <p:txBody>
          <a:bodyPr wrap="none" rtlCol="0">
            <a:spAutoFit/>
          </a:bodyPr>
          <a:lstStyle/>
          <a:p>
            <a:pPr algn="ctr"/>
            <a:r>
              <a:rPr lang="fr-FR" sz="900" b="1" dirty="0"/>
              <a:t>Cimier culte </a:t>
            </a:r>
            <a:r>
              <a:rPr lang="fr-FR" sz="900" b="1" dirty="0" err="1"/>
              <a:t>ogbom</a:t>
            </a:r>
            <a:r>
              <a:rPr lang="fr-FR" sz="900" b="1" dirty="0"/>
              <a:t> 54,5 cm </a:t>
            </a:r>
          </a:p>
          <a:p>
            <a:pPr algn="ctr"/>
            <a:r>
              <a:rPr lang="fr-FR" sz="900" b="1" dirty="0"/>
              <a:t>Arts du Nigéria</a:t>
            </a:r>
            <a:r>
              <a:rPr lang="fr-FR" sz="900" dirty="0"/>
              <a:t>: exposition avril-août 1997</a:t>
            </a:r>
          </a:p>
          <a:p>
            <a:pPr algn="ctr"/>
            <a:r>
              <a:rPr lang="fr-FR" sz="900" dirty="0"/>
              <a:t>Collection du Musée des Arts d’Afrique et d’Océanie RMN</a:t>
            </a:r>
          </a:p>
        </p:txBody>
      </p:sp>
      <p:pic>
        <p:nvPicPr>
          <p:cNvPr id="2050" name="Picture 2" descr="F:\Art Africain\Igbo\Statue IGBO Cimier Ogbo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27420"/>
            <a:ext cx="3255026" cy="68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405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3200" y="188640"/>
            <a:ext cx="2664296" cy="6485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5868144" y="6224439"/>
            <a:ext cx="2807179" cy="230832"/>
          </a:xfrm>
          <a:prstGeom prst="rect">
            <a:avLst/>
          </a:prstGeom>
          <a:noFill/>
        </p:spPr>
        <p:txBody>
          <a:bodyPr wrap="none" rtlCol="0">
            <a:spAutoFit/>
          </a:bodyPr>
          <a:lstStyle/>
          <a:p>
            <a:r>
              <a:rPr lang="fr-FR" sz="900" dirty="0"/>
              <a:t>IGBO Statue féminine pour le culte de l’</a:t>
            </a:r>
            <a:r>
              <a:rPr lang="fr-FR" sz="900" dirty="0" err="1"/>
              <a:t>Ogbom</a:t>
            </a:r>
            <a:r>
              <a:rPr lang="fr-FR" sz="900" dirty="0"/>
              <a:t> Coll. JFG</a:t>
            </a:r>
          </a:p>
        </p:txBody>
      </p:sp>
    </p:spTree>
    <p:extLst>
      <p:ext uri="{BB962C8B-B14F-4D97-AF65-F5344CB8AC3E}">
        <p14:creationId xmlns:p14="http://schemas.microsoft.com/office/powerpoint/2010/main" val="3367867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Masques</a:t>
            </a:r>
          </a:p>
        </p:txBody>
      </p:sp>
      <p:sp>
        <p:nvSpPr>
          <p:cNvPr id="3" name="Espace réservé du texte vertical 2"/>
          <p:cNvSpPr>
            <a:spLocks noGrp="1"/>
          </p:cNvSpPr>
          <p:nvPr>
            <p:ph type="body" orient="vert" idx="1"/>
          </p:nvPr>
        </p:nvSpPr>
        <p:spPr>
          <a:xfrm rot="16200000">
            <a:off x="2694572" y="-421246"/>
            <a:ext cx="3970784" cy="8568853"/>
          </a:xfrm>
        </p:spPr>
        <p:txBody>
          <a:bodyPr/>
          <a:lstStyle/>
          <a:p>
            <a:endParaRPr lang="fr-FR" dirty="0"/>
          </a:p>
        </p:txBody>
      </p:sp>
    </p:spTree>
    <p:extLst>
      <p:ext uri="{BB962C8B-B14F-4D97-AF65-F5344CB8AC3E}">
        <p14:creationId xmlns:p14="http://schemas.microsoft.com/office/powerpoint/2010/main" val="2804775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700808"/>
            <a:ext cx="8229600" cy="3816424"/>
          </a:xfrm>
        </p:spPr>
        <p:txBody>
          <a:bodyPr>
            <a:noAutofit/>
          </a:bodyPr>
          <a:lstStyle/>
          <a:p>
            <a:r>
              <a:rPr lang="fr-FR" sz="2400" dirty="0"/>
              <a:t>Le type de masque le plus connu: </a:t>
            </a:r>
            <a:br>
              <a:rPr lang="fr-FR" sz="2400" dirty="0"/>
            </a:br>
            <a:br>
              <a:rPr lang="fr-FR" sz="2400" dirty="0"/>
            </a:br>
            <a:r>
              <a:rPr lang="fr-FR" sz="2400" dirty="0">
                <a:solidFill>
                  <a:srgbClr val="FFFF00"/>
                </a:solidFill>
              </a:rPr>
              <a:t>le masque </a:t>
            </a:r>
            <a:r>
              <a:rPr lang="fr-FR" sz="2400" dirty="0" err="1">
                <a:solidFill>
                  <a:srgbClr val="FFFF00"/>
                </a:solidFill>
              </a:rPr>
              <a:t>agbogho</a:t>
            </a:r>
            <a:r>
              <a:rPr lang="fr-FR" sz="2400" dirty="0">
                <a:solidFill>
                  <a:srgbClr val="FFFF00"/>
                </a:solidFill>
              </a:rPr>
              <a:t> </a:t>
            </a:r>
            <a:r>
              <a:rPr lang="fr-FR" sz="2400" dirty="0" err="1">
                <a:solidFill>
                  <a:srgbClr val="FFFF00"/>
                </a:solidFill>
              </a:rPr>
              <a:t>mmu</a:t>
            </a:r>
            <a:r>
              <a:rPr lang="fr-FR" sz="2400" dirty="0">
                <a:solidFill>
                  <a:srgbClr val="FFFF00"/>
                </a:solidFill>
              </a:rPr>
              <a:t> ou « l’esprit de la jeune fille ».</a:t>
            </a:r>
            <a:br>
              <a:rPr lang="fr-FR" sz="2400" dirty="0">
                <a:solidFill>
                  <a:srgbClr val="FFFF00"/>
                </a:solidFill>
              </a:rPr>
            </a:br>
            <a:br>
              <a:rPr lang="fr-FR" sz="2400" dirty="0">
                <a:solidFill>
                  <a:srgbClr val="FFFF00"/>
                </a:solidFill>
              </a:rPr>
            </a:br>
            <a:r>
              <a:rPr lang="fr-FR" sz="2400" dirty="0"/>
              <a:t>Selon le costume du danseur, les objets qu’il tient et son comportement,  ce masque peut aussi représenter une sœur ainée mariée ou même parfois une mère.  dixit Hélène Joubert.</a:t>
            </a:r>
            <a:br>
              <a:rPr lang="fr-FR" sz="2400" dirty="0"/>
            </a:br>
            <a:br>
              <a:rPr lang="fr-FR" sz="2400" dirty="0"/>
            </a:br>
            <a:r>
              <a:rPr lang="fr-FR" sz="2400" dirty="0"/>
              <a:t>Parmi des centaines de masques de ce type, il n’y en a pas deux qui se ressemblent. dixit M. Cole</a:t>
            </a:r>
          </a:p>
        </p:txBody>
      </p:sp>
    </p:spTree>
    <p:extLst>
      <p:ext uri="{BB962C8B-B14F-4D97-AF65-F5344CB8AC3E}">
        <p14:creationId xmlns:p14="http://schemas.microsoft.com/office/powerpoint/2010/main" val="2267463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Art Africain\Igbo\IGBO Masque mmu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611560" y="0"/>
            <a:ext cx="4918979" cy="676359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631027" y="6235189"/>
            <a:ext cx="3589188" cy="646331"/>
          </a:xfrm>
          <a:prstGeom prst="rect">
            <a:avLst/>
          </a:prstGeom>
          <a:noFill/>
        </p:spPr>
        <p:txBody>
          <a:bodyPr wrap="none" rtlCol="0">
            <a:spAutoFit/>
          </a:bodyPr>
          <a:lstStyle/>
          <a:p>
            <a:pPr algn="ctr"/>
            <a:r>
              <a:rPr lang="fr-FR" sz="1200" dirty="0"/>
              <a:t>IGBO Masque </a:t>
            </a:r>
            <a:r>
              <a:rPr lang="fr-FR" sz="1200" dirty="0" err="1"/>
              <a:t>mmuo</a:t>
            </a:r>
            <a:endParaRPr lang="fr-FR" sz="1200" dirty="0"/>
          </a:p>
          <a:p>
            <a:pPr algn="ctr"/>
            <a:r>
              <a:rPr lang="fr-FR" sz="1200" dirty="0"/>
              <a:t>Bois et pigments h 49 cm Coll. Part.</a:t>
            </a:r>
          </a:p>
          <a:p>
            <a:pPr algn="ctr"/>
            <a:r>
              <a:rPr lang="fr-FR" sz="1200" dirty="0"/>
              <a:t>In « Femmes dans les arts d’Afrique » Ed° </a:t>
            </a:r>
            <a:r>
              <a:rPr lang="fr-FR" sz="1200" dirty="0" err="1"/>
              <a:t>Dapper</a:t>
            </a:r>
            <a:r>
              <a:rPr lang="fr-FR" sz="1200" dirty="0"/>
              <a:t> 2008</a:t>
            </a:r>
          </a:p>
        </p:txBody>
      </p:sp>
    </p:spTree>
    <p:extLst>
      <p:ext uri="{BB962C8B-B14F-4D97-AF65-F5344CB8AC3E}">
        <p14:creationId xmlns:p14="http://schemas.microsoft.com/office/powerpoint/2010/main" val="210603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jacques\Desktop\IGBO Pour atelier DDM chez Antoine\IGBO-AWKA Maiden spirit 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692696"/>
            <a:ext cx="3130029" cy="55670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cques\Desktop\IGBO Pour atelier DDM chez Antoine\IGBO-AWKA Maiden spirit 0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24" y="692696"/>
            <a:ext cx="4448100" cy="5629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734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acques\Desktop\IGBO Pour atelier DDM chez Antoine\IGBO-AWKA Maiden spirit 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620687"/>
            <a:ext cx="4551635" cy="58319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C:\Users\jacques\Desktop\IGBO Pour atelier DDM chez Antoine\IGBO-AWKA Maiden spirit 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5" y="538807"/>
            <a:ext cx="3168353" cy="5903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527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 Costume pour masque de jeune fil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4525" y="534988"/>
            <a:ext cx="5314950" cy="5788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32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jacques\Desktop\IGBO Pour atelier DDM chez Antoine\IGBO Maiden sprir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7092280" y="103659"/>
            <a:ext cx="1872208" cy="66342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jacques\Desktop\IGBO Pour atelier DDM chez Antoine\IGBO Maiden spirit 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764704"/>
            <a:ext cx="4320480" cy="5632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67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276872"/>
            <a:ext cx="8229600" cy="1143000"/>
          </a:xfrm>
        </p:spPr>
        <p:txBody>
          <a:bodyPr/>
          <a:lstStyle/>
          <a:p>
            <a:r>
              <a:rPr lang="fr-FR" dirty="0"/>
              <a:t>Autres masques très variés</a:t>
            </a:r>
          </a:p>
        </p:txBody>
      </p:sp>
    </p:spTree>
    <p:extLst>
      <p:ext uri="{BB962C8B-B14F-4D97-AF65-F5344CB8AC3E}">
        <p14:creationId xmlns:p14="http://schemas.microsoft.com/office/powerpoint/2010/main" val="16558118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esktop\IGBO Masque B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0"/>
            <a:ext cx="4146193" cy="657108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491880" y="6536377"/>
            <a:ext cx="5472608" cy="276999"/>
          </a:xfrm>
          <a:prstGeom prst="rect">
            <a:avLst/>
          </a:prstGeom>
          <a:noFill/>
        </p:spPr>
        <p:txBody>
          <a:bodyPr wrap="square" rtlCol="0">
            <a:spAutoFit/>
          </a:bodyPr>
          <a:lstStyle/>
          <a:p>
            <a:r>
              <a:rPr lang="fr-FR" sz="1200" dirty="0"/>
              <a:t>IGBO Masque facial. Bois dur, coquillages, polychromie 87 cm Musée Barbier Mueller</a:t>
            </a:r>
          </a:p>
        </p:txBody>
      </p:sp>
    </p:spTree>
    <p:extLst>
      <p:ext uri="{BB962C8B-B14F-4D97-AF65-F5344CB8AC3E}">
        <p14:creationId xmlns:p14="http://schemas.microsoft.com/office/powerpoint/2010/main" val="8983425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 masque mgbedike 75cm coll Golde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44624"/>
            <a:ext cx="4602032" cy="676446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156176" y="6587053"/>
            <a:ext cx="2848216" cy="276999"/>
          </a:xfrm>
          <a:prstGeom prst="rect">
            <a:avLst/>
          </a:prstGeom>
          <a:noFill/>
        </p:spPr>
        <p:txBody>
          <a:bodyPr wrap="none" rtlCol="0">
            <a:spAutoFit/>
          </a:bodyPr>
          <a:lstStyle/>
          <a:p>
            <a:r>
              <a:rPr lang="fr-FR" sz="1200" dirty="0"/>
              <a:t>IGBO masque </a:t>
            </a:r>
            <a:r>
              <a:rPr lang="fr-FR" sz="1200" dirty="0" err="1"/>
              <a:t>mgbedike</a:t>
            </a:r>
            <a:r>
              <a:rPr lang="fr-FR" sz="1200" dirty="0"/>
              <a:t> 75 cm coll. </a:t>
            </a:r>
            <a:r>
              <a:rPr lang="fr-FR" sz="1200" dirty="0" err="1"/>
              <a:t>Goldet</a:t>
            </a:r>
            <a:endParaRPr lang="fr-FR" sz="1200" dirty="0"/>
          </a:p>
        </p:txBody>
      </p:sp>
    </p:spTree>
    <p:extLst>
      <p:ext uri="{BB962C8B-B14F-4D97-AF65-F5344CB8AC3E}">
        <p14:creationId xmlns:p14="http://schemas.microsoft.com/office/powerpoint/2010/main" val="2769209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 masque mgbedike 90 cm 5 Continen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2212"/>
            <a:ext cx="4392488" cy="646200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cques\Desktop\IGBO Pour atelier DDM chez Antoine\IGBO masque région de Zuru 29.5 cm 5 Continent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3626" y="770017"/>
            <a:ext cx="3240790" cy="453650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flipH="1">
            <a:off x="153223" y="6597352"/>
            <a:ext cx="4634801" cy="276999"/>
          </a:xfrm>
          <a:prstGeom prst="rect">
            <a:avLst/>
          </a:prstGeom>
          <a:noFill/>
        </p:spPr>
        <p:txBody>
          <a:bodyPr wrap="square" rtlCol="0">
            <a:spAutoFit/>
          </a:bodyPr>
          <a:lstStyle/>
          <a:p>
            <a:r>
              <a:rPr lang="fr-FR" sz="1200" dirty="0"/>
              <a:t>IGBO masque </a:t>
            </a:r>
            <a:r>
              <a:rPr lang="fr-FR" sz="1200" dirty="0" err="1"/>
              <a:t>mgbedike</a:t>
            </a:r>
            <a:r>
              <a:rPr lang="fr-FR" sz="1200" dirty="0"/>
              <a:t> « le temps du brave » 90 cm coll. JC </a:t>
            </a:r>
            <a:r>
              <a:rPr lang="fr-FR" sz="1200" dirty="0" err="1"/>
              <a:t>Meinioux</a:t>
            </a:r>
            <a:endParaRPr lang="fr-FR" sz="1200" dirty="0"/>
          </a:p>
        </p:txBody>
      </p:sp>
      <p:sp>
        <p:nvSpPr>
          <p:cNvPr id="3" name="ZoneTexte 2"/>
          <p:cNvSpPr txBox="1"/>
          <p:nvPr/>
        </p:nvSpPr>
        <p:spPr>
          <a:xfrm>
            <a:off x="5436096" y="5306521"/>
            <a:ext cx="3575851" cy="276999"/>
          </a:xfrm>
          <a:prstGeom prst="rect">
            <a:avLst/>
          </a:prstGeom>
          <a:noFill/>
        </p:spPr>
        <p:txBody>
          <a:bodyPr wrap="none" rtlCol="0">
            <a:spAutoFit/>
          </a:bodyPr>
          <a:lstStyle/>
          <a:p>
            <a:r>
              <a:rPr lang="fr-FR" sz="1200" dirty="0"/>
              <a:t>IGBO masque région de </a:t>
            </a:r>
            <a:r>
              <a:rPr lang="fr-FR" sz="1200" dirty="0" err="1"/>
              <a:t>Zuru</a:t>
            </a:r>
            <a:r>
              <a:rPr lang="fr-FR" sz="1200" dirty="0"/>
              <a:t> 29,5 cm coll. E Y </a:t>
            </a:r>
            <a:r>
              <a:rPr lang="fr-FR" sz="1200" dirty="0" err="1"/>
              <a:t>Develon</a:t>
            </a:r>
            <a:endParaRPr lang="fr-FR" sz="1200" dirty="0"/>
          </a:p>
        </p:txBody>
      </p:sp>
    </p:spTree>
    <p:extLst>
      <p:ext uri="{BB962C8B-B14F-4D97-AF65-F5344CB8AC3E}">
        <p14:creationId xmlns:p14="http://schemas.microsoft.com/office/powerpoint/2010/main" val="1978264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cques\Desktop\IGBO Pour atelier DDM chez Antoine\IGBO masque mgbedike 36 cm 5 Continen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0"/>
            <a:ext cx="5542732" cy="63671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33030" y="6367185"/>
            <a:ext cx="4572000" cy="276999"/>
          </a:xfrm>
          <a:prstGeom prst="rect">
            <a:avLst/>
          </a:prstGeom>
        </p:spPr>
        <p:txBody>
          <a:bodyPr>
            <a:spAutoFit/>
          </a:bodyPr>
          <a:lstStyle/>
          <a:p>
            <a:r>
              <a:rPr lang="fr-FR" sz="1200" dirty="0"/>
              <a:t>IGBO masque </a:t>
            </a:r>
            <a:r>
              <a:rPr lang="fr-FR" sz="1200" dirty="0" err="1"/>
              <a:t>mgbedike</a:t>
            </a:r>
            <a:r>
              <a:rPr lang="fr-FR" sz="1200" dirty="0"/>
              <a:t> « le temps du brave » 36 cm coll. </a:t>
            </a:r>
            <a:r>
              <a:rPr lang="fr-FR" sz="1200" dirty="0" err="1"/>
              <a:t>Saintgéry</a:t>
            </a:r>
            <a:endParaRPr lang="fr-FR" sz="1200" dirty="0"/>
          </a:p>
        </p:txBody>
      </p:sp>
    </p:spTree>
    <p:extLst>
      <p:ext uri="{BB962C8B-B14F-4D97-AF65-F5344CB8AC3E}">
        <p14:creationId xmlns:p14="http://schemas.microsoft.com/office/powerpoint/2010/main" val="789674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esktop\IGBO Pour atelier DDM chez Antoine\IGBO-IZZI masque egbodo enyi 1 56 cm 5 Continent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43" y="27409"/>
            <a:ext cx="4692630" cy="584986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cques\Desktop\IGBO Pour atelier DDM chez Antoine\IGBO-IZZI masque egbodo enyi 2 52 cm 5 Continent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6387" y="554409"/>
            <a:ext cx="4477613" cy="515497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899592" y="6513522"/>
            <a:ext cx="5728876" cy="276999"/>
          </a:xfrm>
          <a:prstGeom prst="rect">
            <a:avLst/>
          </a:prstGeom>
          <a:noFill/>
        </p:spPr>
        <p:txBody>
          <a:bodyPr wrap="none" rtlCol="0">
            <a:spAutoFit/>
          </a:bodyPr>
          <a:lstStyle/>
          <a:p>
            <a:r>
              <a:rPr lang="fr-FR" sz="1200" dirty="0"/>
              <a:t>IGBO-IZZI </a:t>
            </a:r>
            <a:r>
              <a:rPr lang="fr-FR" sz="1200" dirty="0" err="1"/>
              <a:t>ogbodo</a:t>
            </a:r>
            <a:r>
              <a:rPr lang="fr-FR" sz="1200" dirty="0"/>
              <a:t> </a:t>
            </a:r>
            <a:r>
              <a:rPr lang="fr-FR" sz="1200" dirty="0" err="1"/>
              <a:t>enyi</a:t>
            </a:r>
            <a:r>
              <a:rPr lang="fr-FR" sz="1200" dirty="0"/>
              <a:t> « esprit de l’éléphant » 56 et 52 cm coll. E.Y. </a:t>
            </a:r>
            <a:r>
              <a:rPr lang="fr-FR" sz="1200" dirty="0" err="1"/>
              <a:t>Develon</a:t>
            </a:r>
            <a:r>
              <a:rPr lang="fr-FR" sz="1200" dirty="0"/>
              <a:t> et coll. privée</a:t>
            </a:r>
          </a:p>
        </p:txBody>
      </p:sp>
    </p:spTree>
    <p:extLst>
      <p:ext uri="{BB962C8B-B14F-4D97-AF65-F5344CB8AC3E}">
        <p14:creationId xmlns:p14="http://schemas.microsoft.com/office/powerpoint/2010/main" val="79857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esktop\IGBO Masque Barbier Mueller 0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5825" y="1628800"/>
            <a:ext cx="4145922" cy="448498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cques\Desktop\IGBO Masque Barbier Mueller 03-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67" y="236422"/>
            <a:ext cx="4556235" cy="4231253"/>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203848" y="6453336"/>
            <a:ext cx="5167440" cy="276999"/>
          </a:xfrm>
          <a:prstGeom prst="rect">
            <a:avLst/>
          </a:prstGeom>
          <a:noFill/>
        </p:spPr>
        <p:txBody>
          <a:bodyPr wrap="none" rtlCol="0">
            <a:spAutoFit/>
          </a:bodyPr>
          <a:lstStyle/>
          <a:p>
            <a:r>
              <a:rPr lang="fr-FR" sz="1200" dirty="0"/>
              <a:t>IGBO Masque heaume éléphant et visage féminin 59 cm Musée Barbier Mueller</a:t>
            </a:r>
          </a:p>
        </p:txBody>
      </p:sp>
    </p:spTree>
    <p:extLst>
      <p:ext uri="{BB962C8B-B14F-4D97-AF65-F5344CB8AC3E}">
        <p14:creationId xmlns:p14="http://schemas.microsoft.com/office/powerpoint/2010/main" val="29282059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IZZI danse ogbodo eny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9" y="188640"/>
            <a:ext cx="6157638" cy="626895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979712" y="6459021"/>
            <a:ext cx="4665508" cy="276999"/>
          </a:xfrm>
          <a:prstGeom prst="rect">
            <a:avLst/>
          </a:prstGeom>
          <a:noFill/>
        </p:spPr>
        <p:txBody>
          <a:bodyPr wrap="none" rtlCol="0">
            <a:spAutoFit/>
          </a:bodyPr>
          <a:lstStyle/>
          <a:p>
            <a:r>
              <a:rPr lang="fr-FR" sz="1200" dirty="0"/>
              <a:t>IGBO-IZZI danse du masque </a:t>
            </a:r>
            <a:r>
              <a:rPr lang="fr-FR" sz="1200" dirty="0" err="1"/>
              <a:t>ogbodo</a:t>
            </a:r>
            <a:r>
              <a:rPr lang="fr-FR" sz="1200" dirty="0"/>
              <a:t> </a:t>
            </a:r>
            <a:r>
              <a:rPr lang="fr-FR" sz="1200" dirty="0" err="1"/>
              <a:t>enyi</a:t>
            </a:r>
            <a:r>
              <a:rPr lang="fr-FR" sz="1200" dirty="0"/>
              <a:t> en 1983 photo Herbert M Cole</a:t>
            </a:r>
          </a:p>
        </p:txBody>
      </p:sp>
    </p:spTree>
    <p:extLst>
      <p:ext uri="{BB962C8B-B14F-4D97-AF65-F5344CB8AC3E}">
        <p14:creationId xmlns:p14="http://schemas.microsoft.com/office/powerpoint/2010/main" val="3690222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Masque Barbier Mueller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526529"/>
            <a:ext cx="4545013" cy="577215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4788024" y="6525344"/>
            <a:ext cx="4450449" cy="276999"/>
          </a:xfrm>
          <a:prstGeom prst="rect">
            <a:avLst/>
          </a:prstGeom>
          <a:noFill/>
        </p:spPr>
        <p:txBody>
          <a:bodyPr wrap="none" rtlCol="0">
            <a:spAutoFit/>
          </a:bodyPr>
          <a:lstStyle/>
          <a:p>
            <a:r>
              <a:rPr lang="fr-FR" sz="1200" dirty="0"/>
              <a:t>IGBO Masque facial </a:t>
            </a:r>
            <a:r>
              <a:rPr lang="fr-FR" sz="1200" dirty="0" err="1"/>
              <a:t>agbo-gho</a:t>
            </a:r>
            <a:r>
              <a:rPr lang="fr-FR" sz="1200" dirty="0"/>
              <a:t> </a:t>
            </a:r>
            <a:r>
              <a:rPr lang="fr-FR" sz="1200" dirty="0" err="1"/>
              <a:t>mmuo</a:t>
            </a:r>
            <a:r>
              <a:rPr lang="fr-FR" sz="1200" dirty="0"/>
              <a:t> 16,5 cm Musée Barbier Mueller</a:t>
            </a:r>
          </a:p>
        </p:txBody>
      </p:sp>
    </p:spTree>
    <p:extLst>
      <p:ext uri="{BB962C8B-B14F-4D97-AF65-F5344CB8AC3E}">
        <p14:creationId xmlns:p14="http://schemas.microsoft.com/office/powerpoint/2010/main" val="1374272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64088" y="6431260"/>
            <a:ext cx="3602268" cy="276999"/>
          </a:xfrm>
          <a:prstGeom prst="rect">
            <a:avLst/>
          </a:prstGeom>
          <a:noFill/>
        </p:spPr>
        <p:txBody>
          <a:bodyPr wrap="none" rtlCol="0">
            <a:spAutoFit/>
          </a:bodyPr>
          <a:lstStyle/>
          <a:p>
            <a:r>
              <a:rPr lang="fr-FR" sz="1200" dirty="0"/>
              <a:t>IGBO Masque heaume 40,8 cm Musée Barbier Mueller</a:t>
            </a:r>
          </a:p>
        </p:txBody>
      </p:sp>
      <p:pic>
        <p:nvPicPr>
          <p:cNvPr id="6146" name="Picture 2" descr="C:\Users\jacques\Desktop\IGBO Pour atelier DDM chez Antoine\IGBO Masque heaume B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9776" y="31626"/>
            <a:ext cx="4124312" cy="679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2318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Art Africain\Igbo\Igbo carte M Co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7542" y="38819"/>
            <a:ext cx="4869950" cy="670254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avec flèche 3"/>
          <p:cNvCxnSpPr/>
          <p:nvPr/>
        </p:nvCxnSpPr>
        <p:spPr>
          <a:xfrm flipV="1">
            <a:off x="755576" y="3429000"/>
            <a:ext cx="244827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a:xfrm flipH="1" flipV="1">
            <a:off x="5076056" y="2420888"/>
            <a:ext cx="3096344" cy="9692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41822" y="3892312"/>
            <a:ext cx="1427507" cy="369332"/>
          </a:xfrm>
          <a:prstGeom prst="rect">
            <a:avLst/>
          </a:prstGeom>
          <a:noFill/>
        </p:spPr>
        <p:txBody>
          <a:bodyPr wrap="none" rtlCol="0">
            <a:spAutoFit/>
          </a:bodyPr>
          <a:lstStyle/>
          <a:p>
            <a:r>
              <a:rPr lang="fr-FR" dirty="0"/>
              <a:t>IGBO-EKPEYA</a:t>
            </a:r>
          </a:p>
        </p:txBody>
      </p:sp>
      <p:sp>
        <p:nvSpPr>
          <p:cNvPr id="8" name="ZoneTexte 7"/>
          <p:cNvSpPr txBox="1"/>
          <p:nvPr/>
        </p:nvSpPr>
        <p:spPr>
          <a:xfrm>
            <a:off x="7596336" y="3496362"/>
            <a:ext cx="1423788" cy="369332"/>
          </a:xfrm>
          <a:prstGeom prst="rect">
            <a:avLst/>
          </a:prstGeom>
          <a:noFill/>
        </p:spPr>
        <p:txBody>
          <a:bodyPr wrap="none" rtlCol="0">
            <a:spAutoFit/>
          </a:bodyPr>
          <a:lstStyle/>
          <a:p>
            <a:r>
              <a:rPr lang="fr-FR" dirty="0"/>
              <a:t>IGBO-AFIKPO</a:t>
            </a:r>
          </a:p>
        </p:txBody>
      </p:sp>
      <p:cxnSp>
        <p:nvCxnSpPr>
          <p:cNvPr id="10" name="Connecteur droit avec flèche 9"/>
          <p:cNvCxnSpPr/>
          <p:nvPr/>
        </p:nvCxnSpPr>
        <p:spPr>
          <a:xfrm>
            <a:off x="755576" y="2420888"/>
            <a:ext cx="20162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76549" y="2495707"/>
            <a:ext cx="1512168" cy="369332"/>
          </a:xfrm>
          <a:prstGeom prst="rect">
            <a:avLst/>
          </a:prstGeom>
          <a:noFill/>
        </p:spPr>
        <p:txBody>
          <a:bodyPr wrap="square" rtlCol="0">
            <a:spAutoFit/>
          </a:bodyPr>
          <a:lstStyle/>
          <a:p>
            <a:r>
              <a:rPr lang="fr-FR" dirty="0"/>
              <a:t>IGBO-KWALE</a:t>
            </a:r>
          </a:p>
        </p:txBody>
      </p:sp>
    </p:spTree>
    <p:extLst>
      <p:ext uri="{BB962C8B-B14F-4D97-AF65-F5344CB8AC3E}">
        <p14:creationId xmlns:p14="http://schemas.microsoft.com/office/powerpoint/2010/main" val="730744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Masque 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0"/>
            <a:ext cx="4536504" cy="6720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4873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cques\Desktop\IGBO Pour atelier DDM chez Antoine\IGBO Masque 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0375" y="3429000"/>
            <a:ext cx="4873625" cy="26733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acques\Desktop\IGBO Pour atelier DDM chez Antoine\IGBO Masque 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620688"/>
            <a:ext cx="7137086" cy="259228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851920" y="6453336"/>
            <a:ext cx="4357924" cy="276999"/>
          </a:xfrm>
          <a:prstGeom prst="rect">
            <a:avLst/>
          </a:prstGeom>
          <a:noFill/>
        </p:spPr>
        <p:txBody>
          <a:bodyPr wrap="none" rtlCol="0">
            <a:spAutoFit/>
          </a:bodyPr>
          <a:lstStyle/>
          <a:p>
            <a:r>
              <a:rPr lang="fr-FR" sz="1200" dirty="0"/>
              <a:t>IGBO-EKPEYA masques </a:t>
            </a:r>
            <a:r>
              <a:rPr lang="fr-FR" sz="1200" dirty="0" err="1"/>
              <a:t>egbukere</a:t>
            </a:r>
            <a:r>
              <a:rPr lang="fr-FR" sz="1200" dirty="0"/>
              <a:t> « l’esprit de l’eau » 233 et 138 cm</a:t>
            </a:r>
          </a:p>
        </p:txBody>
      </p:sp>
    </p:spTree>
    <p:extLst>
      <p:ext uri="{BB962C8B-B14F-4D97-AF65-F5344CB8AC3E}">
        <p14:creationId xmlns:p14="http://schemas.microsoft.com/office/powerpoint/2010/main" val="578997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acques\Desktop\IGBO Pour atelier DDM chez Antoine\IGBO-AFIKPO 01 5 Continents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32656"/>
            <a:ext cx="3379130" cy="60486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cques\Desktop\IGBO Pour atelier DDM chez Antoine\IGBO-AFIKPO 02 5 Continents .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9054" y="332656"/>
            <a:ext cx="3704062" cy="604867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148898" y="6603404"/>
            <a:ext cx="3154646" cy="276999"/>
          </a:xfrm>
          <a:prstGeom prst="rect">
            <a:avLst/>
          </a:prstGeom>
          <a:noFill/>
        </p:spPr>
        <p:txBody>
          <a:bodyPr wrap="none" rtlCol="0">
            <a:spAutoFit/>
          </a:bodyPr>
          <a:lstStyle/>
          <a:p>
            <a:r>
              <a:rPr lang="fr-FR" sz="1200" dirty="0"/>
              <a:t>IGBO-AFIKPO masques 71 et 67 cm coll. privées</a:t>
            </a:r>
          </a:p>
        </p:txBody>
      </p:sp>
    </p:spTree>
    <p:extLst>
      <p:ext uri="{BB962C8B-B14F-4D97-AF65-F5344CB8AC3E}">
        <p14:creationId xmlns:p14="http://schemas.microsoft.com/office/powerpoint/2010/main" val="2648019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Art Africain\Igbo\JFG Igbo AFIKPO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324418"/>
            <a:ext cx="4893880" cy="6525173"/>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7395278" y="6482981"/>
            <a:ext cx="1752403" cy="230832"/>
          </a:xfrm>
          <a:prstGeom prst="rect">
            <a:avLst/>
          </a:prstGeom>
          <a:noFill/>
        </p:spPr>
        <p:txBody>
          <a:bodyPr wrap="none" rtlCol="0">
            <a:spAutoFit/>
          </a:bodyPr>
          <a:lstStyle/>
          <a:p>
            <a:r>
              <a:rPr lang="fr-FR" sz="900" dirty="0"/>
              <a:t>IGBO – AFIKPO  Masque  Coll. JFG</a:t>
            </a:r>
          </a:p>
        </p:txBody>
      </p:sp>
    </p:spTree>
    <p:extLst>
      <p:ext uri="{BB962C8B-B14F-4D97-AF65-F5344CB8AC3E}">
        <p14:creationId xmlns:p14="http://schemas.microsoft.com/office/powerpoint/2010/main" val="19416925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objets rituels</a:t>
            </a:r>
          </a:p>
        </p:txBody>
      </p:sp>
    </p:spTree>
    <p:extLst>
      <p:ext uri="{BB962C8B-B14F-4D97-AF65-F5344CB8AC3E}">
        <p14:creationId xmlns:p14="http://schemas.microsoft.com/office/powerpoint/2010/main" val="6176950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Emblème 5 Contine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0648"/>
            <a:ext cx="2880320" cy="623127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24067" y="6514311"/>
            <a:ext cx="3079241" cy="276999"/>
          </a:xfrm>
          <a:prstGeom prst="rect">
            <a:avLst/>
          </a:prstGeom>
          <a:noFill/>
        </p:spPr>
        <p:txBody>
          <a:bodyPr wrap="none" rtlCol="0">
            <a:spAutoFit/>
          </a:bodyPr>
          <a:lstStyle/>
          <a:p>
            <a:r>
              <a:rPr lang="fr-FR" sz="1200" dirty="0"/>
              <a:t>IGBO Emblème de danse cérémonielle 149 cm</a:t>
            </a:r>
          </a:p>
        </p:txBody>
      </p:sp>
      <p:pic>
        <p:nvPicPr>
          <p:cNvPr id="1027" name="Picture 3" descr="C:\Users\jacques\Desktop\IGBO Pour atelier DDM chez Antoine\IGBO Photo de danse cérémonielle 5 Continent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3491878" y="1449451"/>
            <a:ext cx="5400601" cy="451541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5004048" y="5964864"/>
            <a:ext cx="2879827" cy="276999"/>
          </a:xfrm>
          <a:prstGeom prst="rect">
            <a:avLst/>
          </a:prstGeom>
          <a:noFill/>
        </p:spPr>
        <p:txBody>
          <a:bodyPr wrap="none" rtlCol="0">
            <a:spAutoFit/>
          </a:bodyPr>
          <a:lstStyle/>
          <a:p>
            <a:r>
              <a:rPr lang="fr-FR" sz="1200" dirty="0"/>
              <a:t>Village de </a:t>
            </a:r>
            <a:r>
              <a:rPr lang="fr-FR" sz="1200" dirty="0" err="1"/>
              <a:t>Mbagbu</a:t>
            </a:r>
            <a:r>
              <a:rPr lang="fr-FR" sz="1200" dirty="0"/>
              <a:t> </a:t>
            </a:r>
            <a:r>
              <a:rPr lang="fr-FR" sz="1200" dirty="0" err="1"/>
              <a:t>Owa</a:t>
            </a:r>
            <a:r>
              <a:rPr lang="fr-FR" sz="1200" dirty="0"/>
              <a:t> photo avant 1913</a:t>
            </a:r>
          </a:p>
        </p:txBody>
      </p:sp>
    </p:spTree>
    <p:extLst>
      <p:ext uri="{BB962C8B-B14F-4D97-AF65-F5344CB8AC3E}">
        <p14:creationId xmlns:p14="http://schemas.microsoft.com/office/powerpoint/2010/main" val="25539948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cques\Desktop\IGBO Pour atelier DDM chez Antoine\IGBO Objet rituel OFO 73 c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16632"/>
            <a:ext cx="3178275" cy="649069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012160" y="6422658"/>
            <a:ext cx="3094309" cy="276999"/>
          </a:xfrm>
          <a:prstGeom prst="rect">
            <a:avLst/>
          </a:prstGeom>
          <a:noFill/>
        </p:spPr>
        <p:txBody>
          <a:bodyPr wrap="none" rtlCol="0">
            <a:spAutoFit/>
          </a:bodyPr>
          <a:lstStyle/>
          <a:p>
            <a:r>
              <a:rPr lang="fr-FR" sz="1200" dirty="0"/>
              <a:t>IGBO Objet rituel OFO Bois dur, fer forgé 73 cm</a:t>
            </a:r>
          </a:p>
        </p:txBody>
      </p:sp>
    </p:spTree>
    <p:extLst>
      <p:ext uri="{BB962C8B-B14F-4D97-AF65-F5344CB8AC3E}">
        <p14:creationId xmlns:p14="http://schemas.microsoft.com/office/powerpoint/2010/main" val="32422459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cques\Desktop\IGBO Pour atelier DDM chez Antoine\IGBO Objets rituels OFO 5 Continents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116632"/>
            <a:ext cx="4379243" cy="642912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987824" y="6581001"/>
            <a:ext cx="2891304" cy="276999"/>
          </a:xfrm>
          <a:prstGeom prst="rect">
            <a:avLst/>
          </a:prstGeom>
          <a:noFill/>
        </p:spPr>
        <p:txBody>
          <a:bodyPr wrap="none" rtlCol="0">
            <a:spAutoFit/>
          </a:bodyPr>
          <a:lstStyle/>
          <a:p>
            <a:r>
              <a:rPr lang="fr-FR" sz="1200" dirty="0"/>
              <a:t>IGBO </a:t>
            </a:r>
            <a:r>
              <a:rPr lang="fr-FR" sz="1200" dirty="0" err="1"/>
              <a:t>Ofo-n’dichie</a:t>
            </a:r>
            <a:r>
              <a:rPr lang="fr-FR" sz="1200" dirty="0"/>
              <a:t> 50, 73, 45 cm coll. privée</a:t>
            </a:r>
          </a:p>
        </p:txBody>
      </p:sp>
    </p:spTree>
    <p:extLst>
      <p:ext uri="{BB962C8B-B14F-4D97-AF65-F5344CB8AC3E}">
        <p14:creationId xmlns:p14="http://schemas.microsoft.com/office/powerpoint/2010/main" val="28292996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cques\Desktop\IGBO Pour atelier DDM chez Antoine\IGBO Objet rituel cuillère à kaolin 5 Continent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116632"/>
            <a:ext cx="4068546" cy="636093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555776" y="6502299"/>
            <a:ext cx="3130729" cy="276999"/>
          </a:xfrm>
          <a:prstGeom prst="rect">
            <a:avLst/>
          </a:prstGeom>
          <a:noFill/>
        </p:spPr>
        <p:txBody>
          <a:bodyPr wrap="none" rtlCol="0">
            <a:spAutoFit/>
          </a:bodyPr>
          <a:lstStyle/>
          <a:p>
            <a:r>
              <a:rPr lang="fr-FR" sz="1200" dirty="0"/>
              <a:t>IGBO Cuiller à kaolin 45 cm coll. Privée Avignon</a:t>
            </a:r>
          </a:p>
        </p:txBody>
      </p:sp>
    </p:spTree>
    <p:extLst>
      <p:ext uri="{BB962C8B-B14F-4D97-AF65-F5344CB8AC3E}">
        <p14:creationId xmlns:p14="http://schemas.microsoft.com/office/powerpoint/2010/main" val="15232370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jacques\Desktop\IGBO Pour atelier DDM chez Antoine\IGBO-IZZI Coupe à lib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260648"/>
            <a:ext cx="5521978" cy="605881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868144" y="6418738"/>
            <a:ext cx="3168352" cy="461665"/>
          </a:xfrm>
          <a:prstGeom prst="rect">
            <a:avLst/>
          </a:prstGeom>
          <a:noFill/>
        </p:spPr>
        <p:txBody>
          <a:bodyPr wrap="square" rtlCol="0">
            <a:spAutoFit/>
          </a:bodyPr>
          <a:lstStyle/>
          <a:p>
            <a:r>
              <a:rPr lang="fr-FR" sz="1200" dirty="0"/>
              <a:t>IGBO-IZZI Coupe à libation Terre cuite 19 cm Musée Barbier-Mueller</a:t>
            </a:r>
          </a:p>
        </p:txBody>
      </p:sp>
    </p:spTree>
    <p:extLst>
      <p:ext uri="{BB962C8B-B14F-4D97-AF65-F5344CB8AC3E}">
        <p14:creationId xmlns:p14="http://schemas.microsoft.com/office/powerpoint/2010/main" val="6314942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cques\Desktop\IGBO Pour atelier DDM chez Antoine\IGBO textile pour hauts gradé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0"/>
            <a:ext cx="5245100" cy="6596063"/>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012160" y="6596063"/>
            <a:ext cx="2105641" cy="276999"/>
          </a:xfrm>
          <a:prstGeom prst="rect">
            <a:avLst/>
          </a:prstGeom>
          <a:noFill/>
        </p:spPr>
        <p:txBody>
          <a:bodyPr wrap="none" rtlCol="0">
            <a:spAutoFit/>
          </a:bodyPr>
          <a:lstStyle/>
          <a:p>
            <a:r>
              <a:rPr lang="fr-FR" sz="1200" dirty="0"/>
              <a:t>IGBO Textile pour </a:t>
            </a:r>
            <a:r>
              <a:rPr lang="fr-FR" sz="1200"/>
              <a:t>hauts gradés</a:t>
            </a:r>
            <a:endParaRPr lang="fr-FR" sz="1200" dirty="0"/>
          </a:p>
        </p:txBody>
      </p:sp>
    </p:spTree>
    <p:extLst>
      <p:ext uri="{BB962C8B-B14F-4D97-AF65-F5344CB8AC3E}">
        <p14:creationId xmlns:p14="http://schemas.microsoft.com/office/powerpoint/2010/main" val="42519062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cques\Desktop\IGBO Pour atelier DDM chez Antoine\IGBO Mbar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98" y="620688"/>
            <a:ext cx="7824247" cy="5624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5367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Arts du quotidien</a:t>
            </a:r>
          </a:p>
        </p:txBody>
      </p:sp>
    </p:spTree>
    <p:extLst>
      <p:ext uri="{BB962C8B-B14F-4D97-AF65-F5344CB8AC3E}">
        <p14:creationId xmlns:p14="http://schemas.microsoft.com/office/powerpoint/2010/main" val="34773206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cques\Desktop\IGBO Pour atelier DDM chez Antoine\IGBO OZO un chef et son épouse 5 Continen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107504" y="25128"/>
            <a:ext cx="4250460" cy="65135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88516" y="6533912"/>
            <a:ext cx="3888433" cy="276999"/>
          </a:xfrm>
          <a:prstGeom prst="rect">
            <a:avLst/>
          </a:prstGeom>
          <a:noFill/>
        </p:spPr>
        <p:txBody>
          <a:bodyPr wrap="square" rtlCol="0">
            <a:spAutoFit/>
          </a:bodyPr>
          <a:lstStyle/>
          <a:p>
            <a:r>
              <a:rPr lang="fr-FR" sz="1200" dirty="0"/>
              <a:t>Un homme gradé de la société OZO début du 20</a:t>
            </a:r>
            <a:r>
              <a:rPr lang="fr-FR" sz="1200" baseline="30000" dirty="0"/>
              <a:t>ème</a:t>
            </a:r>
            <a:r>
              <a:rPr lang="fr-FR" sz="1200" dirty="0"/>
              <a:t> siècle</a:t>
            </a:r>
          </a:p>
        </p:txBody>
      </p:sp>
      <p:pic>
        <p:nvPicPr>
          <p:cNvPr id="4" name="Picture 2" descr="C:\Users\jacques\Desktop\IGBO Pour atelier DDM chez Antoine\IGBO photo d'une femme de qualité.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15041"/>
            <a:ext cx="3684587" cy="651351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724128" y="6522800"/>
            <a:ext cx="2440925" cy="276999"/>
          </a:xfrm>
          <a:prstGeom prst="rect">
            <a:avLst/>
          </a:prstGeom>
          <a:noFill/>
        </p:spPr>
        <p:txBody>
          <a:bodyPr wrap="none" rtlCol="0">
            <a:spAutoFit/>
          </a:bodyPr>
          <a:lstStyle/>
          <a:p>
            <a:r>
              <a:rPr lang="fr-FR" sz="1200" dirty="0"/>
              <a:t>IGBO photo d’une femme de qualité</a:t>
            </a:r>
          </a:p>
        </p:txBody>
      </p:sp>
    </p:spTree>
    <p:extLst>
      <p:ext uri="{BB962C8B-B14F-4D97-AF65-F5344CB8AC3E}">
        <p14:creationId xmlns:p14="http://schemas.microsoft.com/office/powerpoint/2010/main" val="28785346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cques\Desktop\IGBO Pour atelier DDM chez Antoine\IGBO Coiffure 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980727"/>
            <a:ext cx="3312368" cy="507096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acques\Desktop\IGBO Pour atelier DDM chez Antoine\IGBO Coiffure 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1153563"/>
            <a:ext cx="4392488" cy="491529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555776" y="6381328"/>
            <a:ext cx="3333028" cy="276999"/>
          </a:xfrm>
          <a:prstGeom prst="rect">
            <a:avLst/>
          </a:prstGeom>
          <a:noFill/>
        </p:spPr>
        <p:txBody>
          <a:bodyPr wrap="none" rtlCol="0">
            <a:spAutoFit/>
          </a:bodyPr>
          <a:lstStyle/>
          <a:p>
            <a:r>
              <a:rPr lang="fr-FR" sz="1200" dirty="0"/>
              <a:t>IGBO coiffure verre, fibre, métal h 29 cm coll. Part.</a:t>
            </a:r>
          </a:p>
        </p:txBody>
      </p:sp>
    </p:spTree>
    <p:extLst>
      <p:ext uri="{BB962C8B-B14F-4D97-AF65-F5344CB8AC3E}">
        <p14:creationId xmlns:p14="http://schemas.microsoft.com/office/powerpoint/2010/main" val="32440589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Chevillère féminine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3" y="332657"/>
            <a:ext cx="6082010" cy="601568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6683484" y="6465678"/>
            <a:ext cx="2449453" cy="276999"/>
          </a:xfrm>
          <a:prstGeom prst="rect">
            <a:avLst/>
          </a:prstGeom>
          <a:noFill/>
        </p:spPr>
        <p:txBody>
          <a:bodyPr wrap="none" rtlCol="0">
            <a:spAutoFit/>
          </a:bodyPr>
          <a:lstStyle/>
          <a:p>
            <a:r>
              <a:rPr lang="fr-FR" sz="1200" dirty="0"/>
              <a:t>IGBO Chevillières féminines D 43 cm</a:t>
            </a:r>
          </a:p>
        </p:txBody>
      </p:sp>
    </p:spTree>
    <p:extLst>
      <p:ext uri="{BB962C8B-B14F-4D97-AF65-F5344CB8AC3E}">
        <p14:creationId xmlns:p14="http://schemas.microsoft.com/office/powerpoint/2010/main" val="15818346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cques\Desktop\IGBO Pour atelier DDM chez Antoine\IGBO Porte de greni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478825"/>
            <a:ext cx="3240360" cy="6153611"/>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5508104" y="6277962"/>
            <a:ext cx="3152914" cy="369332"/>
          </a:xfrm>
          <a:prstGeom prst="rect">
            <a:avLst/>
          </a:prstGeom>
          <a:noFill/>
        </p:spPr>
        <p:txBody>
          <a:bodyPr wrap="none" rtlCol="0">
            <a:spAutoFit/>
          </a:bodyPr>
          <a:lstStyle/>
          <a:p>
            <a:r>
              <a:rPr lang="fr-FR" dirty="0"/>
              <a:t>IGBO Porte de grenier 102,5 cm</a:t>
            </a:r>
          </a:p>
        </p:txBody>
      </p:sp>
    </p:spTree>
    <p:extLst>
      <p:ext uri="{BB962C8B-B14F-4D97-AF65-F5344CB8AC3E}">
        <p14:creationId xmlns:p14="http://schemas.microsoft.com/office/powerpoint/2010/main" val="2526731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188640"/>
            <a:ext cx="3920432" cy="369332"/>
          </a:xfrm>
          <a:prstGeom prst="rect">
            <a:avLst/>
          </a:prstGeom>
          <a:noFill/>
        </p:spPr>
        <p:txBody>
          <a:bodyPr wrap="none" rtlCol="0">
            <a:spAutoFit/>
          </a:bodyPr>
          <a:lstStyle/>
          <a:p>
            <a:r>
              <a:rPr lang="fr-FR" dirty="0"/>
              <a:t>Ouvrages d’où sont extraites les photos:</a:t>
            </a:r>
          </a:p>
        </p:txBody>
      </p:sp>
      <p:sp>
        <p:nvSpPr>
          <p:cNvPr id="3" name="ZoneTexte 2"/>
          <p:cNvSpPr txBox="1"/>
          <p:nvPr/>
        </p:nvSpPr>
        <p:spPr>
          <a:xfrm>
            <a:off x="179512" y="764704"/>
            <a:ext cx="8568952" cy="6186309"/>
          </a:xfrm>
          <a:prstGeom prst="rect">
            <a:avLst/>
          </a:prstGeom>
          <a:noFill/>
        </p:spPr>
        <p:txBody>
          <a:bodyPr wrap="square" rtlCol="0">
            <a:spAutoFit/>
          </a:bodyPr>
          <a:lstStyle/>
          <a:p>
            <a:pPr marL="285750" indent="-285750">
              <a:buFont typeface="Arial" pitchFamily="34" charset="0"/>
              <a:buChar char="•"/>
            </a:pPr>
            <a:r>
              <a:rPr lang="fr-FR" dirty="0"/>
              <a:t>« Trésors de l’ancien Nigéria » Grand Palais 1984</a:t>
            </a:r>
          </a:p>
          <a:p>
            <a:pPr marL="285750" indent="-285750">
              <a:buFont typeface="Arial" pitchFamily="34" charset="0"/>
              <a:buChar char="•"/>
            </a:pPr>
            <a:r>
              <a:rPr lang="fr-FR" dirty="0"/>
              <a:t>« </a:t>
            </a:r>
            <a:r>
              <a:rPr lang="fr-FR" dirty="0" err="1"/>
              <a:t>African</a:t>
            </a:r>
            <a:r>
              <a:rPr lang="fr-FR" dirty="0"/>
              <a:t> art in American Collections » </a:t>
            </a:r>
            <a:r>
              <a:rPr lang="fr-FR" dirty="0" err="1"/>
              <a:t>Smithonian</a:t>
            </a:r>
            <a:r>
              <a:rPr lang="fr-FR" dirty="0"/>
              <a:t> Institution. Schiffer books 1989</a:t>
            </a:r>
          </a:p>
          <a:p>
            <a:pPr marL="285750" indent="-285750">
              <a:buFont typeface="Arial" pitchFamily="34" charset="0"/>
              <a:buChar char="•"/>
            </a:pPr>
            <a:r>
              <a:rPr lang="fr-FR" dirty="0"/>
              <a:t>« Le Grand Héritage » Musée </a:t>
            </a:r>
            <a:r>
              <a:rPr lang="fr-FR" dirty="0" err="1"/>
              <a:t>Dapper</a:t>
            </a:r>
            <a:endParaRPr lang="fr-FR" dirty="0"/>
          </a:p>
          <a:p>
            <a:pPr marL="742950" lvl="1" indent="-285750">
              <a:buFont typeface="Arial" pitchFamily="34" charset="0"/>
              <a:buChar char="•"/>
            </a:pPr>
            <a:r>
              <a:rPr lang="fr-FR" dirty="0"/>
              <a:t>Exposition du 21 mai au 15 septembre 1992</a:t>
            </a:r>
          </a:p>
          <a:p>
            <a:pPr marL="285750" indent="-285750">
              <a:buFont typeface="Arial" pitchFamily="34" charset="0"/>
              <a:buChar char="•"/>
            </a:pPr>
            <a:r>
              <a:rPr lang="fr-FR" dirty="0"/>
              <a:t>« Arts du Nigéria » Collection du Musée des arts d’Afrique er d’Océanie</a:t>
            </a:r>
          </a:p>
          <a:p>
            <a:pPr lvl="1"/>
            <a:r>
              <a:rPr lang="fr-FR" dirty="0"/>
              <a:t>	Exposition du 22 avril au 18 août 1997 Ed° RMN</a:t>
            </a:r>
          </a:p>
          <a:p>
            <a:pPr marL="285750" lvl="1" indent="-285750">
              <a:buFont typeface="Arial" pitchFamily="34" charset="0"/>
              <a:buChar char="•"/>
            </a:pPr>
            <a:r>
              <a:rPr lang="fr-FR" dirty="0"/>
              <a:t>« La maternité dans l’art d’Afrique Noire » Gabriel Massa Ed° </a:t>
            </a:r>
            <a:r>
              <a:rPr lang="fr-FR" dirty="0" err="1"/>
              <a:t>Sepia</a:t>
            </a:r>
            <a:r>
              <a:rPr lang="fr-FR" dirty="0"/>
              <a:t> 1999</a:t>
            </a:r>
          </a:p>
          <a:p>
            <a:pPr marL="457200" lvl="2"/>
            <a:r>
              <a:rPr lang="fr-FR" dirty="0"/>
              <a:t>	Exposition organisée par la Société des Amateurs de l’Art Africain</a:t>
            </a:r>
          </a:p>
          <a:p>
            <a:pPr marL="285750" lvl="1" indent="-285750">
              <a:buFont typeface="Arial" pitchFamily="34" charset="0"/>
              <a:buChar char="•"/>
            </a:pPr>
            <a:r>
              <a:rPr lang="fr-FR" dirty="0"/>
              <a:t>« Vente de la Collection Hubert </a:t>
            </a:r>
            <a:r>
              <a:rPr lang="fr-FR" dirty="0" err="1"/>
              <a:t>Goldet</a:t>
            </a:r>
            <a:r>
              <a:rPr lang="fr-FR" dirty="0"/>
              <a:t> » Maison de la Chimie Juin-Juillet 2001</a:t>
            </a:r>
          </a:p>
          <a:p>
            <a:pPr marL="285750" lvl="1" indent="-285750">
              <a:buFont typeface="Arial" pitchFamily="34" charset="0"/>
              <a:buChar char="•"/>
            </a:pPr>
            <a:r>
              <a:rPr lang="fr-FR" dirty="0"/>
              <a:t>« Femmes dans les arts d’Afrique » Musée </a:t>
            </a:r>
            <a:r>
              <a:rPr lang="fr-FR" dirty="0" err="1"/>
              <a:t>Dapper</a:t>
            </a:r>
            <a:endParaRPr lang="fr-FR" dirty="0"/>
          </a:p>
          <a:p>
            <a:pPr lvl="1"/>
            <a:r>
              <a:rPr lang="fr-FR" dirty="0"/>
              <a:t>	Exposition du 10 octobre 2008 au 12 juillet 2009</a:t>
            </a:r>
          </a:p>
          <a:p>
            <a:pPr marL="266700" lvl="1" indent="-266700">
              <a:buFont typeface="Arial" pitchFamily="34" charset="0"/>
              <a:buChar char="•"/>
            </a:pPr>
            <a:r>
              <a:rPr lang="fr-FR" dirty="0"/>
              <a:t>« IGBO » « Monumental sculptures </a:t>
            </a:r>
            <a:r>
              <a:rPr lang="fr-FR" dirty="0" err="1"/>
              <a:t>from</a:t>
            </a:r>
            <a:r>
              <a:rPr lang="fr-FR" dirty="0"/>
              <a:t> Nigeria » 2010</a:t>
            </a:r>
          </a:p>
          <a:p>
            <a:pPr marL="914400" lvl="3"/>
            <a:r>
              <a:rPr lang="fr-FR" dirty="0"/>
              <a:t>Ana &amp; Antonio </a:t>
            </a:r>
            <a:r>
              <a:rPr lang="fr-FR" dirty="0" err="1"/>
              <a:t>Casanovas</a:t>
            </a:r>
            <a:r>
              <a:rPr lang="fr-FR" dirty="0"/>
              <a:t> | Bernard de </a:t>
            </a:r>
            <a:r>
              <a:rPr lang="fr-FR" dirty="0" err="1"/>
              <a:t>Grunne</a:t>
            </a:r>
            <a:endParaRPr lang="fr-FR" dirty="0"/>
          </a:p>
          <a:p>
            <a:pPr marL="285750" indent="-285750">
              <a:buFont typeface="Arial" pitchFamily="34" charset="0"/>
              <a:buChar char="•"/>
            </a:pPr>
            <a:r>
              <a:rPr lang="fr-FR" dirty="0"/>
              <a:t>« Arts du Nigéria dans les collections privées françaises » Ed° 5 Continents 2012</a:t>
            </a:r>
          </a:p>
          <a:p>
            <a:pPr marL="285750" indent="-285750">
              <a:buFont typeface="Arial" pitchFamily="34" charset="0"/>
              <a:buChar char="•"/>
            </a:pPr>
            <a:r>
              <a:rPr lang="fr-FR" dirty="0"/>
              <a:t>« Invention and tradition The art of </a:t>
            </a:r>
            <a:r>
              <a:rPr lang="fr-FR" dirty="0" err="1"/>
              <a:t>southeastern</a:t>
            </a:r>
            <a:r>
              <a:rPr lang="fr-FR" dirty="0"/>
              <a:t> Nigeria » </a:t>
            </a:r>
          </a:p>
          <a:p>
            <a:pPr lvl="1"/>
            <a:r>
              <a:rPr lang="fr-FR" dirty="0"/>
              <a:t>	Herbert M. Cole and </a:t>
            </a:r>
            <a:r>
              <a:rPr lang="fr-FR" dirty="0" err="1"/>
              <a:t>Dierk</a:t>
            </a:r>
            <a:r>
              <a:rPr lang="fr-FR" dirty="0"/>
              <a:t> </a:t>
            </a:r>
            <a:r>
              <a:rPr lang="fr-FR" dirty="0" err="1"/>
              <a:t>Dierking</a:t>
            </a:r>
            <a:r>
              <a:rPr lang="fr-FR" dirty="0"/>
              <a:t> Ed° Prestel NY 2012</a:t>
            </a:r>
          </a:p>
          <a:p>
            <a:pPr marL="285750" indent="-285750">
              <a:buFont typeface="Arial" pitchFamily="34" charset="0"/>
              <a:buChar char="•"/>
            </a:pPr>
            <a:r>
              <a:rPr lang="fr-FR" dirty="0"/>
              <a:t>« Arts du Nigéria revisités » Musée Barbier-Mueller Genève Ed° Somogy 2015</a:t>
            </a:r>
          </a:p>
          <a:p>
            <a:pPr marL="285750" indent="-285750">
              <a:buFont typeface="Arial" pitchFamily="34" charset="0"/>
              <a:buChar char="•"/>
            </a:pPr>
            <a:r>
              <a:rPr lang="fr-FR" dirty="0"/>
              <a:t>« IGBO » Herbert M. Cole Ed° 5 Continents 2015</a:t>
            </a:r>
          </a:p>
          <a:p>
            <a:pPr marL="285750" indent="-285750">
              <a:buFont typeface="Arial" pitchFamily="34" charset="0"/>
              <a:buChar char="•"/>
            </a:pPr>
            <a:r>
              <a:rPr lang="fr-FR" dirty="0"/>
              <a:t>« La collection africaine </a:t>
            </a:r>
            <a:r>
              <a:rPr lang="fr-FR" dirty="0" err="1"/>
              <a:t>Ewa</a:t>
            </a:r>
            <a:r>
              <a:rPr lang="fr-FR" dirty="0"/>
              <a:t> et Yves </a:t>
            </a:r>
            <a:r>
              <a:rPr lang="fr-FR" dirty="0" err="1"/>
              <a:t>Develon</a:t>
            </a:r>
            <a:r>
              <a:rPr lang="fr-FR" dirty="0"/>
              <a:t> » Musée des Confluences 2021</a:t>
            </a:r>
          </a:p>
          <a:p>
            <a:pPr marL="285750" indent="-285750">
              <a:buFont typeface="Arial" pitchFamily="34" charset="0"/>
              <a:buChar char="•"/>
            </a:pPr>
            <a:r>
              <a:rPr lang="fr-FR" dirty="0"/>
              <a:t>« Vente de la Collection </a:t>
            </a:r>
            <a:r>
              <a:rPr lang="fr-FR" dirty="0" err="1"/>
              <a:t>Blanpain</a:t>
            </a:r>
            <a:r>
              <a:rPr lang="fr-FR" dirty="0"/>
              <a:t> » </a:t>
            </a:r>
            <a:r>
              <a:rPr lang="fr-FR" dirty="0" err="1"/>
              <a:t>Giquello</a:t>
            </a:r>
            <a:r>
              <a:rPr lang="fr-FR" dirty="0"/>
              <a:t>  6 décembre 2024</a:t>
            </a:r>
          </a:p>
          <a:p>
            <a:pPr marL="266700" lvl="1" indent="-266700">
              <a:buFont typeface="Arial" pitchFamily="34" charset="0"/>
              <a:buChar char="•"/>
            </a:pPr>
            <a:r>
              <a:rPr lang="fr-FR" dirty="0"/>
              <a:t>« AFRICA » Collection Michelle et David </a:t>
            </a:r>
            <a:r>
              <a:rPr lang="fr-FR" dirty="0" err="1"/>
              <a:t>Wizenberg</a:t>
            </a:r>
            <a:r>
              <a:rPr lang="fr-FR" dirty="0"/>
              <a:t>, Sèvres 2025</a:t>
            </a:r>
          </a:p>
          <a:p>
            <a:pPr lvl="1"/>
            <a:endParaRPr lang="fr-FR" dirty="0"/>
          </a:p>
        </p:txBody>
      </p:sp>
    </p:spTree>
    <p:extLst>
      <p:ext uri="{BB962C8B-B14F-4D97-AF65-F5344CB8AC3E}">
        <p14:creationId xmlns:p14="http://schemas.microsoft.com/office/powerpoint/2010/main" val="235149735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2148</TotalTime>
  <Words>1475</Words>
  <Application>Microsoft Macintosh PowerPoint</Application>
  <PresentationFormat>Affichage à l'écran (4:3)</PresentationFormat>
  <Paragraphs>162</Paragraphs>
  <Slides>69</Slides>
  <Notes>15</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69</vt:i4>
      </vt:variant>
    </vt:vector>
  </HeadingPairs>
  <TitlesOfParts>
    <vt:vector size="72" baseType="lpstr">
      <vt:lpstr>Arial</vt:lpstr>
      <vt:lpstr>Calibri</vt:lpstr>
      <vt:lpstr>Thème Office</vt:lpstr>
      <vt:lpstr>IGBO</vt:lpstr>
      <vt:lpstr>Les IGBO au Nigéria</vt:lpstr>
      <vt:lpstr>Présentation PowerPoint</vt:lpstr>
      <vt:lpstr>Présentation PowerPoint</vt:lpstr>
      <vt:lpstr>arts anciens: IGBO-UKWU</vt:lpstr>
      <vt:lpstr>Présentation PowerPoint</vt:lpstr>
      <vt:lpstr>Présentation PowerPoint</vt:lpstr>
      <vt:lpstr>Arts multiples</vt:lpstr>
      <vt:lpstr>Statues</vt:lpstr>
      <vt:lpstr>ALUSI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IKENGA</vt:lpstr>
      <vt:lpstr>Présentation PowerPoint</vt:lpstr>
      <vt:lpstr>Présentation PowerPoint</vt:lpstr>
      <vt:lpstr>Présentation PowerPoint</vt:lpstr>
      <vt:lpstr>Autres statues</vt:lpstr>
      <vt:lpstr>Présentation PowerPoint</vt:lpstr>
      <vt:lpstr>Présentation PowerPoint</vt:lpstr>
      <vt:lpstr>Présentation PowerPoint</vt:lpstr>
      <vt:lpstr>Présentation PowerPoint</vt:lpstr>
      <vt:lpstr>Présentation PowerPoint</vt:lpstr>
      <vt:lpstr>Masques</vt:lpstr>
      <vt:lpstr>Le type de masque le plus connu:   le masque agbogho mmu ou « l’esprit de la jeune fille ».  Selon le costume du danseur, les objets qu’il tient et son comportement,  ce masque peut aussi représenter une sœur ainée mariée ou même parfois une mère.  dixit Hélène Joubert.  Parmi des centaines de masques de ce type, il n’y en a pas deux qui se ressemblent. dixit M. Cole</vt:lpstr>
      <vt:lpstr>Présentation PowerPoint</vt:lpstr>
      <vt:lpstr>Présentation PowerPoint</vt:lpstr>
      <vt:lpstr>Présentation PowerPoint</vt:lpstr>
      <vt:lpstr>Présentation PowerPoint</vt:lpstr>
      <vt:lpstr>Présentation PowerPoint</vt:lpstr>
      <vt:lpstr>Autres masques très variés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objets rituels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Arts du quotidien</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IGBO</dc:title>
  <dc:creator>Jacques Guérin</dc:creator>
  <cp:lastModifiedBy>Microsoft Office User</cp:lastModifiedBy>
  <cp:revision>95</cp:revision>
  <dcterms:created xsi:type="dcterms:W3CDTF">2024-12-02T22:32:38Z</dcterms:created>
  <dcterms:modified xsi:type="dcterms:W3CDTF">2025-03-20T09:20:14Z</dcterms:modified>
</cp:coreProperties>
</file>